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7" r:id="rId2"/>
    <p:sldId id="258" r:id="rId3"/>
    <p:sldId id="284" r:id="rId4"/>
    <p:sldId id="268" r:id="rId5"/>
    <p:sldId id="289" r:id="rId6"/>
    <p:sldId id="264" r:id="rId7"/>
    <p:sldId id="263" r:id="rId8"/>
    <p:sldId id="262" r:id="rId9"/>
    <p:sldId id="297" r:id="rId10"/>
    <p:sldId id="296" r:id="rId11"/>
    <p:sldId id="260" r:id="rId12"/>
    <p:sldId id="273" r:id="rId13"/>
    <p:sldId id="265" r:id="rId14"/>
    <p:sldId id="298" r:id="rId15"/>
    <p:sldId id="266" r:id="rId16"/>
    <p:sldId id="299" r:id="rId17"/>
    <p:sldId id="269" r:id="rId18"/>
    <p:sldId id="271" r:id="rId19"/>
    <p:sldId id="278" r:id="rId20"/>
    <p:sldId id="280" r:id="rId21"/>
    <p:sldId id="291" r:id="rId22"/>
    <p:sldId id="272" r:id="rId23"/>
    <p:sldId id="274" r:id="rId24"/>
    <p:sldId id="282" r:id="rId25"/>
    <p:sldId id="281" r:id="rId26"/>
    <p:sldId id="292" r:id="rId27"/>
    <p:sldId id="293" r:id="rId28"/>
    <p:sldId id="295" r:id="rId29"/>
    <p:sldId id="294" r:id="rId30"/>
    <p:sldId id="286" r:id="rId31"/>
  </p:sldIdLst>
  <p:sldSz cx="12192000" cy="6858000"/>
  <p:notesSz cx="7086600" cy="93726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vin Armstrong" initials="KA" lastIdx="2" clrIdx="0">
    <p:extLst>
      <p:ext uri="{19B8F6BF-5375-455C-9EA6-DF929625EA0E}">
        <p15:presenceInfo xmlns:p15="http://schemas.microsoft.com/office/powerpoint/2012/main" userId="S-1-5-21-3862915978-4067358894-2382945786-51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6" d="100"/>
          <a:sy n="76" d="100"/>
        </p:scale>
        <p:origin x="32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January</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Sheet1!$A$2:$A$7</c:f>
              <c:strCache>
                <c:ptCount val="6"/>
                <c:pt idx="0">
                  <c:v>911 Calls 2021</c:v>
                </c:pt>
                <c:pt idx="1">
                  <c:v>2022</c:v>
                </c:pt>
                <c:pt idx="2">
                  <c:v>Inbound Calls</c:v>
                </c:pt>
                <c:pt idx="3">
                  <c:v>2022</c:v>
                </c:pt>
                <c:pt idx="4">
                  <c:v>Calls Built</c:v>
                </c:pt>
                <c:pt idx="5">
                  <c:v>2022</c:v>
                </c:pt>
              </c:strCache>
            </c:strRef>
          </c:cat>
          <c:val>
            <c:numRef>
              <c:f>Sheet1!$B$2:$B$7</c:f>
              <c:numCache>
                <c:formatCode>General</c:formatCode>
                <c:ptCount val="6"/>
                <c:pt idx="0">
                  <c:v>306</c:v>
                </c:pt>
                <c:pt idx="1">
                  <c:v>377</c:v>
                </c:pt>
                <c:pt idx="2">
                  <c:v>2638</c:v>
                </c:pt>
                <c:pt idx="3" formatCode="#,##0">
                  <c:v>2032</c:v>
                </c:pt>
                <c:pt idx="4">
                  <c:v>2503</c:v>
                </c:pt>
                <c:pt idx="5">
                  <c:v>2681</c:v>
                </c:pt>
              </c:numCache>
            </c:numRef>
          </c:val>
          <c:extLst>
            <c:ext xmlns:c16="http://schemas.microsoft.com/office/drawing/2014/chart" uri="{C3380CC4-5D6E-409C-BE32-E72D297353CC}">
              <c16:uniqueId val="{00000000-58F7-4426-BEEC-114CCC577209}"/>
            </c:ext>
          </c:extLst>
        </c:ser>
        <c:ser>
          <c:idx val="1"/>
          <c:order val="1"/>
          <c:tx>
            <c:strRef>
              <c:f>Sheet1!$C$1</c:f>
              <c:strCache>
                <c:ptCount val="1"/>
                <c:pt idx="0">
                  <c:v>February</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Sheet1!$A$2:$A$7</c:f>
              <c:strCache>
                <c:ptCount val="6"/>
                <c:pt idx="0">
                  <c:v>911 Calls 2021</c:v>
                </c:pt>
                <c:pt idx="1">
                  <c:v>2022</c:v>
                </c:pt>
                <c:pt idx="2">
                  <c:v>Inbound Calls</c:v>
                </c:pt>
                <c:pt idx="3">
                  <c:v>2022</c:v>
                </c:pt>
                <c:pt idx="4">
                  <c:v>Calls Built</c:v>
                </c:pt>
                <c:pt idx="5">
                  <c:v>2022</c:v>
                </c:pt>
              </c:strCache>
            </c:strRef>
          </c:cat>
          <c:val>
            <c:numRef>
              <c:f>Sheet1!$C$2:$C$7</c:f>
              <c:numCache>
                <c:formatCode>General</c:formatCode>
                <c:ptCount val="6"/>
                <c:pt idx="0">
                  <c:v>252</c:v>
                </c:pt>
                <c:pt idx="1">
                  <c:v>409</c:v>
                </c:pt>
                <c:pt idx="2">
                  <c:v>2205</c:v>
                </c:pt>
                <c:pt idx="3">
                  <c:v>2154</c:v>
                </c:pt>
                <c:pt idx="4">
                  <c:v>2482</c:v>
                </c:pt>
                <c:pt idx="5">
                  <c:v>2723</c:v>
                </c:pt>
              </c:numCache>
            </c:numRef>
          </c:val>
          <c:extLst>
            <c:ext xmlns:c16="http://schemas.microsoft.com/office/drawing/2014/chart" uri="{C3380CC4-5D6E-409C-BE32-E72D297353CC}">
              <c16:uniqueId val="{00000001-58F7-4426-BEEC-114CCC577209}"/>
            </c:ext>
          </c:extLst>
        </c:ser>
        <c:ser>
          <c:idx val="2"/>
          <c:order val="2"/>
          <c:tx>
            <c:strRef>
              <c:f>Sheet1!$D$1</c:f>
              <c:strCache>
                <c:ptCount val="1"/>
                <c:pt idx="0">
                  <c:v>March</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Sheet1!$A$2:$A$7</c:f>
              <c:strCache>
                <c:ptCount val="6"/>
                <c:pt idx="0">
                  <c:v>911 Calls 2021</c:v>
                </c:pt>
                <c:pt idx="1">
                  <c:v>2022</c:v>
                </c:pt>
                <c:pt idx="2">
                  <c:v>Inbound Calls</c:v>
                </c:pt>
                <c:pt idx="3">
                  <c:v>2022</c:v>
                </c:pt>
                <c:pt idx="4">
                  <c:v>Calls Built</c:v>
                </c:pt>
                <c:pt idx="5">
                  <c:v>2022</c:v>
                </c:pt>
              </c:strCache>
            </c:strRef>
          </c:cat>
          <c:val>
            <c:numRef>
              <c:f>Sheet1!$D$2:$D$7</c:f>
              <c:numCache>
                <c:formatCode>General</c:formatCode>
                <c:ptCount val="6"/>
                <c:pt idx="0">
                  <c:v>319</c:v>
                </c:pt>
                <c:pt idx="2">
                  <c:v>2622</c:v>
                </c:pt>
                <c:pt idx="4">
                  <c:v>2438</c:v>
                </c:pt>
              </c:numCache>
            </c:numRef>
          </c:val>
          <c:extLst>
            <c:ext xmlns:c16="http://schemas.microsoft.com/office/drawing/2014/chart" uri="{C3380CC4-5D6E-409C-BE32-E72D297353CC}">
              <c16:uniqueId val="{00000002-58F7-4426-BEEC-114CCC577209}"/>
            </c:ext>
          </c:extLst>
        </c:ser>
        <c:ser>
          <c:idx val="3"/>
          <c:order val="3"/>
          <c:tx>
            <c:strRef>
              <c:f>Sheet1!$E$1</c:f>
              <c:strCache>
                <c:ptCount val="1"/>
                <c:pt idx="0">
                  <c:v>April</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Sheet1!$A$2:$A$7</c:f>
              <c:strCache>
                <c:ptCount val="6"/>
                <c:pt idx="0">
                  <c:v>911 Calls 2021</c:v>
                </c:pt>
                <c:pt idx="1">
                  <c:v>2022</c:v>
                </c:pt>
                <c:pt idx="2">
                  <c:v>Inbound Calls</c:v>
                </c:pt>
                <c:pt idx="3">
                  <c:v>2022</c:v>
                </c:pt>
                <c:pt idx="4">
                  <c:v>Calls Built</c:v>
                </c:pt>
                <c:pt idx="5">
                  <c:v>2022</c:v>
                </c:pt>
              </c:strCache>
            </c:strRef>
          </c:cat>
          <c:val>
            <c:numRef>
              <c:f>Sheet1!$E$2:$E$7</c:f>
              <c:numCache>
                <c:formatCode>General</c:formatCode>
                <c:ptCount val="6"/>
                <c:pt idx="0">
                  <c:v>376</c:v>
                </c:pt>
                <c:pt idx="2">
                  <c:v>2910</c:v>
                </c:pt>
                <c:pt idx="4">
                  <c:v>2396</c:v>
                </c:pt>
              </c:numCache>
            </c:numRef>
          </c:val>
          <c:extLst>
            <c:ext xmlns:c16="http://schemas.microsoft.com/office/drawing/2014/chart" uri="{C3380CC4-5D6E-409C-BE32-E72D297353CC}">
              <c16:uniqueId val="{00000004-58F7-4426-BEEC-114CCC577209}"/>
            </c:ext>
          </c:extLst>
        </c:ser>
        <c:ser>
          <c:idx val="4"/>
          <c:order val="4"/>
          <c:tx>
            <c:strRef>
              <c:f>Sheet1!$F$1</c:f>
              <c:strCache>
                <c:ptCount val="1"/>
                <c:pt idx="0">
                  <c:v>May</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Sheet1!$A$2:$A$7</c:f>
              <c:strCache>
                <c:ptCount val="6"/>
                <c:pt idx="0">
                  <c:v>911 Calls 2021</c:v>
                </c:pt>
                <c:pt idx="1">
                  <c:v>2022</c:v>
                </c:pt>
                <c:pt idx="2">
                  <c:v>Inbound Calls</c:v>
                </c:pt>
                <c:pt idx="3">
                  <c:v>2022</c:v>
                </c:pt>
                <c:pt idx="4">
                  <c:v>Calls Built</c:v>
                </c:pt>
                <c:pt idx="5">
                  <c:v>2022</c:v>
                </c:pt>
              </c:strCache>
            </c:strRef>
          </c:cat>
          <c:val>
            <c:numRef>
              <c:f>Sheet1!$F$2:$F$7</c:f>
              <c:numCache>
                <c:formatCode>General</c:formatCode>
                <c:ptCount val="6"/>
                <c:pt idx="0">
                  <c:v>422</c:v>
                </c:pt>
                <c:pt idx="2">
                  <c:v>2661</c:v>
                </c:pt>
                <c:pt idx="4">
                  <c:v>2002</c:v>
                </c:pt>
              </c:numCache>
            </c:numRef>
          </c:val>
          <c:extLst>
            <c:ext xmlns:c16="http://schemas.microsoft.com/office/drawing/2014/chart" uri="{C3380CC4-5D6E-409C-BE32-E72D297353CC}">
              <c16:uniqueId val="{00000005-58F7-4426-BEEC-114CCC577209}"/>
            </c:ext>
          </c:extLst>
        </c:ser>
        <c:dLbls>
          <c:dLblPos val="outEnd"/>
          <c:showLegendKey val="0"/>
          <c:showVal val="1"/>
          <c:showCatName val="0"/>
          <c:showSerName val="0"/>
          <c:showPercent val="0"/>
          <c:showBubbleSize val="0"/>
        </c:dLbls>
        <c:gapWidth val="444"/>
        <c:overlap val="-90"/>
        <c:axId val="436873928"/>
        <c:axId val="436877864"/>
      </c:barChart>
      <c:catAx>
        <c:axId val="43687392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436877864"/>
        <c:crosses val="autoZero"/>
        <c:auto val="1"/>
        <c:lblAlgn val="ctr"/>
        <c:lblOffset val="100"/>
        <c:noMultiLvlLbl val="0"/>
      </c:catAx>
      <c:valAx>
        <c:axId val="436877864"/>
        <c:scaling>
          <c:orientation val="minMax"/>
        </c:scaling>
        <c:delete val="1"/>
        <c:axPos val="l"/>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dirty="0"/>
                  <a:t>Calls</a:t>
                </a: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436873928"/>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January</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Sheet1!$A$2:$A$13</c:f>
              <c:strCache>
                <c:ptCount val="12"/>
                <c:pt idx="0">
                  <c:v>Black Hawk 2021</c:v>
                </c:pt>
                <c:pt idx="1">
                  <c:v>2022</c:v>
                </c:pt>
                <c:pt idx="2">
                  <c:v>Central City 2021</c:v>
                </c:pt>
                <c:pt idx="3">
                  <c:v>2022</c:v>
                </c:pt>
                <c:pt idx="4">
                  <c:v>Gilpin County 2021</c:v>
                </c:pt>
                <c:pt idx="5">
                  <c:v>2022</c:v>
                </c:pt>
                <c:pt idx="6">
                  <c:v>CSP 2021</c:v>
                </c:pt>
                <c:pt idx="7">
                  <c:v>2022</c:v>
                </c:pt>
                <c:pt idx="8">
                  <c:v>Division of Gaming 2021</c:v>
                </c:pt>
                <c:pt idx="9">
                  <c:v>2022</c:v>
                </c:pt>
                <c:pt idx="10">
                  <c:v>CO Parks 2021</c:v>
                </c:pt>
                <c:pt idx="11">
                  <c:v>2022</c:v>
                </c:pt>
              </c:strCache>
            </c:strRef>
          </c:cat>
          <c:val>
            <c:numRef>
              <c:f>Sheet1!$B$2:$B$13</c:f>
              <c:numCache>
                <c:formatCode>General</c:formatCode>
                <c:ptCount val="12"/>
                <c:pt idx="0">
                  <c:v>7</c:v>
                </c:pt>
                <c:pt idx="1">
                  <c:v>23</c:v>
                </c:pt>
                <c:pt idx="2">
                  <c:v>0</c:v>
                </c:pt>
                <c:pt idx="3">
                  <c:v>1</c:v>
                </c:pt>
                <c:pt idx="4">
                  <c:v>7</c:v>
                </c:pt>
                <c:pt idx="5">
                  <c:v>26</c:v>
                </c:pt>
                <c:pt idx="6">
                  <c:v>0</c:v>
                </c:pt>
                <c:pt idx="7">
                  <c:v>2</c:v>
                </c:pt>
                <c:pt idx="8">
                  <c:v>0</c:v>
                </c:pt>
                <c:pt idx="9">
                  <c:v>3</c:v>
                </c:pt>
                <c:pt idx="10">
                  <c:v>0</c:v>
                </c:pt>
                <c:pt idx="11">
                  <c:v>2</c:v>
                </c:pt>
              </c:numCache>
            </c:numRef>
          </c:val>
          <c:extLst>
            <c:ext xmlns:c16="http://schemas.microsoft.com/office/drawing/2014/chart" uri="{C3380CC4-5D6E-409C-BE32-E72D297353CC}">
              <c16:uniqueId val="{00000000-FCEE-42D7-948A-F2D27773D7A7}"/>
            </c:ext>
          </c:extLst>
        </c:ser>
        <c:ser>
          <c:idx val="1"/>
          <c:order val="1"/>
          <c:tx>
            <c:strRef>
              <c:f>Sheet1!$C$1</c:f>
              <c:strCache>
                <c:ptCount val="1"/>
                <c:pt idx="0">
                  <c:v>February</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Sheet1!$A$2:$A$13</c:f>
              <c:strCache>
                <c:ptCount val="12"/>
                <c:pt idx="0">
                  <c:v>Black Hawk 2021</c:v>
                </c:pt>
                <c:pt idx="1">
                  <c:v>2022</c:v>
                </c:pt>
                <c:pt idx="2">
                  <c:v>Central City 2021</c:v>
                </c:pt>
                <c:pt idx="3">
                  <c:v>2022</c:v>
                </c:pt>
                <c:pt idx="4">
                  <c:v>Gilpin County 2021</c:v>
                </c:pt>
                <c:pt idx="5">
                  <c:v>2022</c:v>
                </c:pt>
                <c:pt idx="6">
                  <c:v>CSP 2021</c:v>
                </c:pt>
                <c:pt idx="7">
                  <c:v>2022</c:v>
                </c:pt>
                <c:pt idx="8">
                  <c:v>Division of Gaming 2021</c:v>
                </c:pt>
                <c:pt idx="9">
                  <c:v>2022</c:v>
                </c:pt>
                <c:pt idx="10">
                  <c:v>CO Parks 2021</c:v>
                </c:pt>
                <c:pt idx="11">
                  <c:v>2022</c:v>
                </c:pt>
              </c:strCache>
            </c:strRef>
          </c:cat>
          <c:val>
            <c:numRef>
              <c:f>Sheet1!$C$2:$C$13</c:f>
              <c:numCache>
                <c:formatCode>General</c:formatCode>
                <c:ptCount val="12"/>
                <c:pt idx="0">
                  <c:v>11</c:v>
                </c:pt>
                <c:pt idx="1">
                  <c:v>15</c:v>
                </c:pt>
                <c:pt idx="2">
                  <c:v>2</c:v>
                </c:pt>
                <c:pt idx="3">
                  <c:v>2</c:v>
                </c:pt>
                <c:pt idx="4">
                  <c:v>14</c:v>
                </c:pt>
                <c:pt idx="5">
                  <c:v>23</c:v>
                </c:pt>
                <c:pt idx="6">
                  <c:v>3</c:v>
                </c:pt>
                <c:pt idx="7">
                  <c:v>1</c:v>
                </c:pt>
                <c:pt idx="8">
                  <c:v>0</c:v>
                </c:pt>
                <c:pt idx="9">
                  <c:v>1</c:v>
                </c:pt>
                <c:pt idx="10">
                  <c:v>0</c:v>
                </c:pt>
                <c:pt idx="11">
                  <c:v>0</c:v>
                </c:pt>
              </c:numCache>
            </c:numRef>
          </c:val>
          <c:extLst>
            <c:ext xmlns:c16="http://schemas.microsoft.com/office/drawing/2014/chart" uri="{C3380CC4-5D6E-409C-BE32-E72D297353CC}">
              <c16:uniqueId val="{00000001-FCEE-42D7-948A-F2D27773D7A7}"/>
            </c:ext>
          </c:extLst>
        </c:ser>
        <c:ser>
          <c:idx val="2"/>
          <c:order val="2"/>
          <c:tx>
            <c:strRef>
              <c:f>Sheet1!$D$1</c:f>
              <c:strCache>
                <c:ptCount val="1"/>
                <c:pt idx="0">
                  <c:v>March</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Sheet1!$A$2:$A$13</c:f>
              <c:strCache>
                <c:ptCount val="12"/>
                <c:pt idx="0">
                  <c:v>Black Hawk 2021</c:v>
                </c:pt>
                <c:pt idx="1">
                  <c:v>2022</c:v>
                </c:pt>
                <c:pt idx="2">
                  <c:v>Central City 2021</c:v>
                </c:pt>
                <c:pt idx="3">
                  <c:v>2022</c:v>
                </c:pt>
                <c:pt idx="4">
                  <c:v>Gilpin County 2021</c:v>
                </c:pt>
                <c:pt idx="5">
                  <c:v>2022</c:v>
                </c:pt>
                <c:pt idx="6">
                  <c:v>CSP 2021</c:v>
                </c:pt>
                <c:pt idx="7">
                  <c:v>2022</c:v>
                </c:pt>
                <c:pt idx="8">
                  <c:v>Division of Gaming 2021</c:v>
                </c:pt>
                <c:pt idx="9">
                  <c:v>2022</c:v>
                </c:pt>
                <c:pt idx="10">
                  <c:v>CO Parks 2021</c:v>
                </c:pt>
                <c:pt idx="11">
                  <c:v>2022</c:v>
                </c:pt>
              </c:strCache>
            </c:strRef>
          </c:cat>
          <c:val>
            <c:numRef>
              <c:f>Sheet1!$D$2:$D$13</c:f>
              <c:numCache>
                <c:formatCode>General</c:formatCode>
                <c:ptCount val="12"/>
                <c:pt idx="0">
                  <c:v>16</c:v>
                </c:pt>
                <c:pt idx="2">
                  <c:v>0</c:v>
                </c:pt>
                <c:pt idx="4">
                  <c:v>9</c:v>
                </c:pt>
                <c:pt idx="6">
                  <c:v>0</c:v>
                </c:pt>
                <c:pt idx="8">
                  <c:v>0</c:v>
                </c:pt>
                <c:pt idx="10">
                  <c:v>0</c:v>
                </c:pt>
              </c:numCache>
            </c:numRef>
          </c:val>
          <c:extLst>
            <c:ext xmlns:c16="http://schemas.microsoft.com/office/drawing/2014/chart" uri="{C3380CC4-5D6E-409C-BE32-E72D297353CC}">
              <c16:uniqueId val="{00000002-FCEE-42D7-948A-F2D27773D7A7}"/>
            </c:ext>
          </c:extLst>
        </c:ser>
        <c:ser>
          <c:idx val="3"/>
          <c:order val="3"/>
          <c:tx>
            <c:strRef>
              <c:f>Sheet1!$E$1</c:f>
              <c:strCache>
                <c:ptCount val="1"/>
                <c:pt idx="0">
                  <c:v>April</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Sheet1!$A$2:$A$13</c:f>
              <c:strCache>
                <c:ptCount val="12"/>
                <c:pt idx="0">
                  <c:v>Black Hawk 2021</c:v>
                </c:pt>
                <c:pt idx="1">
                  <c:v>2022</c:v>
                </c:pt>
                <c:pt idx="2">
                  <c:v>Central City 2021</c:v>
                </c:pt>
                <c:pt idx="3">
                  <c:v>2022</c:v>
                </c:pt>
                <c:pt idx="4">
                  <c:v>Gilpin County 2021</c:v>
                </c:pt>
                <c:pt idx="5">
                  <c:v>2022</c:v>
                </c:pt>
                <c:pt idx="6">
                  <c:v>CSP 2021</c:v>
                </c:pt>
                <c:pt idx="7">
                  <c:v>2022</c:v>
                </c:pt>
                <c:pt idx="8">
                  <c:v>Division of Gaming 2021</c:v>
                </c:pt>
                <c:pt idx="9">
                  <c:v>2022</c:v>
                </c:pt>
                <c:pt idx="10">
                  <c:v>CO Parks 2021</c:v>
                </c:pt>
                <c:pt idx="11">
                  <c:v>2022</c:v>
                </c:pt>
              </c:strCache>
            </c:strRef>
          </c:cat>
          <c:val>
            <c:numRef>
              <c:f>Sheet1!$E$2:$E$13</c:f>
              <c:numCache>
                <c:formatCode>General</c:formatCode>
                <c:ptCount val="12"/>
                <c:pt idx="0">
                  <c:v>6</c:v>
                </c:pt>
                <c:pt idx="2">
                  <c:v>3</c:v>
                </c:pt>
                <c:pt idx="4">
                  <c:v>13</c:v>
                </c:pt>
                <c:pt idx="6">
                  <c:v>4</c:v>
                </c:pt>
                <c:pt idx="8">
                  <c:v>0</c:v>
                </c:pt>
                <c:pt idx="10">
                  <c:v>0</c:v>
                </c:pt>
              </c:numCache>
            </c:numRef>
          </c:val>
          <c:extLst>
            <c:ext xmlns:c16="http://schemas.microsoft.com/office/drawing/2014/chart" uri="{C3380CC4-5D6E-409C-BE32-E72D297353CC}">
              <c16:uniqueId val="{00000004-FCEE-42D7-948A-F2D27773D7A7}"/>
            </c:ext>
          </c:extLst>
        </c:ser>
        <c:ser>
          <c:idx val="4"/>
          <c:order val="4"/>
          <c:tx>
            <c:strRef>
              <c:f>Sheet1!$F$1</c:f>
              <c:strCache>
                <c:ptCount val="1"/>
                <c:pt idx="0">
                  <c:v>May </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Sheet1!$A$2:$A$13</c:f>
              <c:strCache>
                <c:ptCount val="12"/>
                <c:pt idx="0">
                  <c:v>Black Hawk 2021</c:v>
                </c:pt>
                <c:pt idx="1">
                  <c:v>2022</c:v>
                </c:pt>
                <c:pt idx="2">
                  <c:v>Central City 2021</c:v>
                </c:pt>
                <c:pt idx="3">
                  <c:v>2022</c:v>
                </c:pt>
                <c:pt idx="4">
                  <c:v>Gilpin County 2021</c:v>
                </c:pt>
                <c:pt idx="5">
                  <c:v>2022</c:v>
                </c:pt>
                <c:pt idx="6">
                  <c:v>CSP 2021</c:v>
                </c:pt>
                <c:pt idx="7">
                  <c:v>2022</c:v>
                </c:pt>
                <c:pt idx="8">
                  <c:v>Division of Gaming 2021</c:v>
                </c:pt>
                <c:pt idx="9">
                  <c:v>2022</c:v>
                </c:pt>
                <c:pt idx="10">
                  <c:v>CO Parks 2021</c:v>
                </c:pt>
                <c:pt idx="11">
                  <c:v>2022</c:v>
                </c:pt>
              </c:strCache>
            </c:strRef>
          </c:cat>
          <c:val>
            <c:numRef>
              <c:f>Sheet1!$F$2:$F$13</c:f>
              <c:numCache>
                <c:formatCode>General</c:formatCode>
                <c:ptCount val="12"/>
                <c:pt idx="0">
                  <c:v>8</c:v>
                </c:pt>
                <c:pt idx="2">
                  <c:v>2</c:v>
                </c:pt>
                <c:pt idx="4">
                  <c:v>10</c:v>
                </c:pt>
                <c:pt idx="6">
                  <c:v>5</c:v>
                </c:pt>
                <c:pt idx="8">
                  <c:v>1</c:v>
                </c:pt>
                <c:pt idx="10">
                  <c:v>0</c:v>
                </c:pt>
              </c:numCache>
            </c:numRef>
          </c:val>
          <c:extLst>
            <c:ext xmlns:c16="http://schemas.microsoft.com/office/drawing/2014/chart" uri="{C3380CC4-5D6E-409C-BE32-E72D297353CC}">
              <c16:uniqueId val="{00000005-FCEE-42D7-948A-F2D27773D7A7}"/>
            </c:ext>
          </c:extLst>
        </c:ser>
        <c:dLbls>
          <c:dLblPos val="outEnd"/>
          <c:showLegendKey val="0"/>
          <c:showVal val="1"/>
          <c:showCatName val="0"/>
          <c:showSerName val="0"/>
          <c:showPercent val="0"/>
          <c:showBubbleSize val="0"/>
        </c:dLbls>
        <c:gapWidth val="444"/>
        <c:overlap val="-90"/>
        <c:axId val="324415736"/>
        <c:axId val="324411800"/>
      </c:barChart>
      <c:catAx>
        <c:axId val="32441573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324411800"/>
        <c:crosses val="autoZero"/>
        <c:auto val="1"/>
        <c:lblAlgn val="ctr"/>
        <c:lblOffset val="100"/>
        <c:noMultiLvlLbl val="0"/>
      </c:catAx>
      <c:valAx>
        <c:axId val="324411800"/>
        <c:scaling>
          <c:orientation val="minMax"/>
        </c:scaling>
        <c:delete val="1"/>
        <c:axPos val="l"/>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dirty="0"/>
                  <a:t>Arrest stats</a:t>
                </a: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324415736"/>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January</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Inmate meals 2021</c:v>
                </c:pt>
                <c:pt idx="1">
                  <c:v>2022</c:v>
                </c:pt>
                <c:pt idx="2">
                  <c:v>Senior Meals 2021</c:v>
                </c:pt>
                <c:pt idx="3">
                  <c:v>2022</c:v>
                </c:pt>
              </c:strCache>
            </c:strRef>
          </c:cat>
          <c:val>
            <c:numRef>
              <c:f>Sheet1!$B$2:$B$5</c:f>
              <c:numCache>
                <c:formatCode>General</c:formatCode>
                <c:ptCount val="4"/>
                <c:pt idx="0">
                  <c:v>1309</c:v>
                </c:pt>
                <c:pt idx="1">
                  <c:v>3166</c:v>
                </c:pt>
                <c:pt idx="2">
                  <c:v>425</c:v>
                </c:pt>
                <c:pt idx="3">
                  <c:v>344</c:v>
                </c:pt>
              </c:numCache>
            </c:numRef>
          </c:val>
          <c:extLst>
            <c:ext xmlns:c16="http://schemas.microsoft.com/office/drawing/2014/chart" uri="{C3380CC4-5D6E-409C-BE32-E72D297353CC}">
              <c16:uniqueId val="{00000000-96F5-4B5E-BB65-6781CA47C753}"/>
            </c:ext>
          </c:extLst>
        </c:ser>
        <c:ser>
          <c:idx val="1"/>
          <c:order val="1"/>
          <c:tx>
            <c:strRef>
              <c:f>Sheet1!$C$1</c:f>
              <c:strCache>
                <c:ptCount val="1"/>
                <c:pt idx="0">
                  <c:v>February</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Inmate meals 2021</c:v>
                </c:pt>
                <c:pt idx="1">
                  <c:v>2022</c:v>
                </c:pt>
                <c:pt idx="2">
                  <c:v>Senior Meals 2021</c:v>
                </c:pt>
                <c:pt idx="3">
                  <c:v>2022</c:v>
                </c:pt>
              </c:strCache>
            </c:strRef>
          </c:cat>
          <c:val>
            <c:numRef>
              <c:f>Sheet1!$C$2:$C$5</c:f>
              <c:numCache>
                <c:formatCode>General</c:formatCode>
                <c:ptCount val="4"/>
                <c:pt idx="0">
                  <c:v>1340</c:v>
                </c:pt>
                <c:pt idx="1">
                  <c:v>2505</c:v>
                </c:pt>
                <c:pt idx="2">
                  <c:v>420</c:v>
                </c:pt>
                <c:pt idx="3">
                  <c:v>331</c:v>
                </c:pt>
              </c:numCache>
            </c:numRef>
          </c:val>
          <c:extLst>
            <c:ext xmlns:c16="http://schemas.microsoft.com/office/drawing/2014/chart" uri="{C3380CC4-5D6E-409C-BE32-E72D297353CC}">
              <c16:uniqueId val="{00000001-96F5-4B5E-BB65-6781CA47C753}"/>
            </c:ext>
          </c:extLst>
        </c:ser>
        <c:ser>
          <c:idx val="2"/>
          <c:order val="2"/>
          <c:tx>
            <c:strRef>
              <c:f>Sheet1!$D$1</c:f>
              <c:strCache>
                <c:ptCount val="1"/>
                <c:pt idx="0">
                  <c:v>March</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Inmate meals 2021</c:v>
                </c:pt>
                <c:pt idx="1">
                  <c:v>2022</c:v>
                </c:pt>
                <c:pt idx="2">
                  <c:v>Senior Meals 2021</c:v>
                </c:pt>
                <c:pt idx="3">
                  <c:v>2022</c:v>
                </c:pt>
              </c:strCache>
            </c:strRef>
          </c:cat>
          <c:val>
            <c:numRef>
              <c:f>Sheet1!$D$2:$D$5</c:f>
              <c:numCache>
                <c:formatCode>General</c:formatCode>
                <c:ptCount val="4"/>
                <c:pt idx="0">
                  <c:v>1665</c:v>
                </c:pt>
                <c:pt idx="2">
                  <c:v>424</c:v>
                </c:pt>
              </c:numCache>
            </c:numRef>
          </c:val>
          <c:extLst>
            <c:ext xmlns:c16="http://schemas.microsoft.com/office/drawing/2014/chart" uri="{C3380CC4-5D6E-409C-BE32-E72D297353CC}">
              <c16:uniqueId val="{00000002-96F5-4B5E-BB65-6781CA47C753}"/>
            </c:ext>
          </c:extLst>
        </c:ser>
        <c:ser>
          <c:idx val="3"/>
          <c:order val="3"/>
          <c:tx>
            <c:strRef>
              <c:f>Sheet1!$E$1</c:f>
              <c:strCache>
                <c:ptCount val="1"/>
                <c:pt idx="0">
                  <c:v>April</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Inmate meals 2021</c:v>
                </c:pt>
                <c:pt idx="1">
                  <c:v>2022</c:v>
                </c:pt>
                <c:pt idx="2">
                  <c:v>Senior Meals 2021</c:v>
                </c:pt>
                <c:pt idx="3">
                  <c:v>2022</c:v>
                </c:pt>
              </c:strCache>
            </c:strRef>
          </c:cat>
          <c:val>
            <c:numRef>
              <c:f>Sheet1!$E$2:$E$5</c:f>
              <c:numCache>
                <c:formatCode>General</c:formatCode>
                <c:ptCount val="4"/>
                <c:pt idx="0">
                  <c:v>1568</c:v>
                </c:pt>
                <c:pt idx="2">
                  <c:v>428</c:v>
                </c:pt>
              </c:numCache>
            </c:numRef>
          </c:val>
          <c:extLst>
            <c:ext xmlns:c16="http://schemas.microsoft.com/office/drawing/2014/chart" uri="{C3380CC4-5D6E-409C-BE32-E72D297353CC}">
              <c16:uniqueId val="{00000004-96F5-4B5E-BB65-6781CA47C753}"/>
            </c:ext>
          </c:extLst>
        </c:ser>
        <c:ser>
          <c:idx val="4"/>
          <c:order val="4"/>
          <c:tx>
            <c:strRef>
              <c:f>Sheet1!$F$1</c:f>
              <c:strCache>
                <c:ptCount val="1"/>
                <c:pt idx="0">
                  <c:v>May</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Inmate meals 2021</c:v>
                </c:pt>
                <c:pt idx="1">
                  <c:v>2022</c:v>
                </c:pt>
                <c:pt idx="2">
                  <c:v>Senior Meals 2021</c:v>
                </c:pt>
                <c:pt idx="3">
                  <c:v>2022</c:v>
                </c:pt>
              </c:strCache>
            </c:strRef>
          </c:cat>
          <c:val>
            <c:numRef>
              <c:f>Sheet1!$F$2:$F$5</c:f>
              <c:numCache>
                <c:formatCode>General</c:formatCode>
                <c:ptCount val="4"/>
                <c:pt idx="0">
                  <c:v>2005</c:v>
                </c:pt>
                <c:pt idx="2">
                  <c:v>407</c:v>
                </c:pt>
              </c:numCache>
            </c:numRef>
          </c:val>
          <c:extLst>
            <c:ext xmlns:c16="http://schemas.microsoft.com/office/drawing/2014/chart" uri="{C3380CC4-5D6E-409C-BE32-E72D297353CC}">
              <c16:uniqueId val="{00000005-96F5-4B5E-BB65-6781CA47C753}"/>
            </c:ext>
          </c:extLst>
        </c:ser>
        <c:dLbls>
          <c:dLblPos val="outEnd"/>
          <c:showLegendKey val="0"/>
          <c:showVal val="1"/>
          <c:showCatName val="0"/>
          <c:showSerName val="0"/>
          <c:showPercent val="0"/>
          <c:showBubbleSize val="0"/>
        </c:dLbls>
        <c:gapWidth val="444"/>
        <c:overlap val="-90"/>
        <c:axId val="395133944"/>
        <c:axId val="395130008"/>
      </c:barChart>
      <c:catAx>
        <c:axId val="39513394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395130008"/>
        <c:crosses val="autoZero"/>
        <c:auto val="1"/>
        <c:lblAlgn val="ctr"/>
        <c:lblOffset val="100"/>
        <c:noMultiLvlLbl val="0"/>
      </c:catAx>
      <c:valAx>
        <c:axId val="395130008"/>
        <c:scaling>
          <c:orientation val="minMax"/>
        </c:scaling>
        <c:delete val="1"/>
        <c:axPos val="l"/>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dirty="0"/>
                  <a:t>Meal service</a:t>
                </a: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395133944"/>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January</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Sheet1!$A$2:$A$9</c:f>
              <c:strCache>
                <c:ptCount val="8"/>
                <c:pt idx="0">
                  <c:v>Disturbances    2021</c:v>
                </c:pt>
                <c:pt idx="1">
                  <c:v>2022</c:v>
                </c:pt>
                <c:pt idx="2">
                  <c:v>Death Investigations 2021</c:v>
                </c:pt>
                <c:pt idx="3">
                  <c:v>2022</c:v>
                </c:pt>
                <c:pt idx="4">
                  <c:v>Domestic Violence 2021</c:v>
                </c:pt>
                <c:pt idx="5">
                  <c:v>2022</c:v>
                </c:pt>
                <c:pt idx="6">
                  <c:v>Theft 2021</c:v>
                </c:pt>
                <c:pt idx="7">
                  <c:v>2022</c:v>
                </c:pt>
              </c:strCache>
            </c:strRef>
          </c:cat>
          <c:val>
            <c:numRef>
              <c:f>Sheet1!$B$2:$B$9</c:f>
              <c:numCache>
                <c:formatCode>General</c:formatCode>
                <c:ptCount val="8"/>
                <c:pt idx="0">
                  <c:v>4</c:v>
                </c:pt>
                <c:pt idx="1">
                  <c:v>10</c:v>
                </c:pt>
                <c:pt idx="2">
                  <c:v>5</c:v>
                </c:pt>
                <c:pt idx="3">
                  <c:v>1</c:v>
                </c:pt>
                <c:pt idx="4">
                  <c:v>3</c:v>
                </c:pt>
                <c:pt idx="5">
                  <c:v>1</c:v>
                </c:pt>
                <c:pt idx="6">
                  <c:v>7</c:v>
                </c:pt>
                <c:pt idx="7">
                  <c:v>4</c:v>
                </c:pt>
              </c:numCache>
            </c:numRef>
          </c:val>
          <c:extLst>
            <c:ext xmlns:c16="http://schemas.microsoft.com/office/drawing/2014/chart" uri="{C3380CC4-5D6E-409C-BE32-E72D297353CC}">
              <c16:uniqueId val="{00000000-B2D8-4030-8C28-432A346896D4}"/>
            </c:ext>
          </c:extLst>
        </c:ser>
        <c:ser>
          <c:idx val="1"/>
          <c:order val="1"/>
          <c:tx>
            <c:strRef>
              <c:f>Sheet1!$C$1</c:f>
              <c:strCache>
                <c:ptCount val="1"/>
                <c:pt idx="0">
                  <c:v>February</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Sheet1!$A$2:$A$9</c:f>
              <c:strCache>
                <c:ptCount val="8"/>
                <c:pt idx="0">
                  <c:v>Disturbances    2021</c:v>
                </c:pt>
                <c:pt idx="1">
                  <c:v>2022</c:v>
                </c:pt>
                <c:pt idx="2">
                  <c:v>Death Investigations 2021</c:v>
                </c:pt>
                <c:pt idx="3">
                  <c:v>2022</c:v>
                </c:pt>
                <c:pt idx="4">
                  <c:v>Domestic Violence 2021</c:v>
                </c:pt>
                <c:pt idx="5">
                  <c:v>2022</c:v>
                </c:pt>
                <c:pt idx="6">
                  <c:v>Theft 2021</c:v>
                </c:pt>
                <c:pt idx="7">
                  <c:v>2022</c:v>
                </c:pt>
              </c:strCache>
            </c:strRef>
          </c:cat>
          <c:val>
            <c:numRef>
              <c:f>Sheet1!$C$2:$C$9</c:f>
              <c:numCache>
                <c:formatCode>General</c:formatCode>
                <c:ptCount val="8"/>
                <c:pt idx="0">
                  <c:v>6</c:v>
                </c:pt>
                <c:pt idx="1">
                  <c:v>5</c:v>
                </c:pt>
                <c:pt idx="2">
                  <c:v>1</c:v>
                </c:pt>
                <c:pt idx="3">
                  <c:v>0</c:v>
                </c:pt>
                <c:pt idx="4">
                  <c:v>0</c:v>
                </c:pt>
                <c:pt idx="5">
                  <c:v>1</c:v>
                </c:pt>
                <c:pt idx="6">
                  <c:v>5</c:v>
                </c:pt>
                <c:pt idx="7">
                  <c:v>5</c:v>
                </c:pt>
              </c:numCache>
            </c:numRef>
          </c:val>
          <c:extLst>
            <c:ext xmlns:c16="http://schemas.microsoft.com/office/drawing/2014/chart" uri="{C3380CC4-5D6E-409C-BE32-E72D297353CC}">
              <c16:uniqueId val="{00000001-B2D8-4030-8C28-432A346896D4}"/>
            </c:ext>
          </c:extLst>
        </c:ser>
        <c:ser>
          <c:idx val="2"/>
          <c:order val="2"/>
          <c:tx>
            <c:strRef>
              <c:f>Sheet1!$D$1</c:f>
              <c:strCache>
                <c:ptCount val="1"/>
                <c:pt idx="0">
                  <c:v>March</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Sheet1!$A$2:$A$9</c:f>
              <c:strCache>
                <c:ptCount val="8"/>
                <c:pt idx="0">
                  <c:v>Disturbances    2021</c:v>
                </c:pt>
                <c:pt idx="1">
                  <c:v>2022</c:v>
                </c:pt>
                <c:pt idx="2">
                  <c:v>Death Investigations 2021</c:v>
                </c:pt>
                <c:pt idx="3">
                  <c:v>2022</c:v>
                </c:pt>
                <c:pt idx="4">
                  <c:v>Domestic Violence 2021</c:v>
                </c:pt>
                <c:pt idx="5">
                  <c:v>2022</c:v>
                </c:pt>
                <c:pt idx="6">
                  <c:v>Theft 2021</c:v>
                </c:pt>
                <c:pt idx="7">
                  <c:v>2022</c:v>
                </c:pt>
              </c:strCache>
            </c:strRef>
          </c:cat>
          <c:val>
            <c:numRef>
              <c:f>Sheet1!$D$2:$D$9</c:f>
              <c:numCache>
                <c:formatCode>General</c:formatCode>
                <c:ptCount val="8"/>
                <c:pt idx="0">
                  <c:v>13</c:v>
                </c:pt>
                <c:pt idx="2">
                  <c:v>3</c:v>
                </c:pt>
                <c:pt idx="4">
                  <c:v>2</c:v>
                </c:pt>
                <c:pt idx="6">
                  <c:v>4</c:v>
                </c:pt>
              </c:numCache>
            </c:numRef>
          </c:val>
          <c:extLst>
            <c:ext xmlns:c16="http://schemas.microsoft.com/office/drawing/2014/chart" uri="{C3380CC4-5D6E-409C-BE32-E72D297353CC}">
              <c16:uniqueId val="{00000002-B2D8-4030-8C28-432A346896D4}"/>
            </c:ext>
          </c:extLst>
        </c:ser>
        <c:ser>
          <c:idx val="3"/>
          <c:order val="3"/>
          <c:tx>
            <c:strRef>
              <c:f>Sheet1!$E$1</c:f>
              <c:strCache>
                <c:ptCount val="1"/>
                <c:pt idx="0">
                  <c:v>April</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Sheet1!$A$2:$A$9</c:f>
              <c:strCache>
                <c:ptCount val="8"/>
                <c:pt idx="0">
                  <c:v>Disturbances    2021</c:v>
                </c:pt>
                <c:pt idx="1">
                  <c:v>2022</c:v>
                </c:pt>
                <c:pt idx="2">
                  <c:v>Death Investigations 2021</c:v>
                </c:pt>
                <c:pt idx="3">
                  <c:v>2022</c:v>
                </c:pt>
                <c:pt idx="4">
                  <c:v>Domestic Violence 2021</c:v>
                </c:pt>
                <c:pt idx="5">
                  <c:v>2022</c:v>
                </c:pt>
                <c:pt idx="6">
                  <c:v>Theft 2021</c:v>
                </c:pt>
                <c:pt idx="7">
                  <c:v>2022</c:v>
                </c:pt>
              </c:strCache>
            </c:strRef>
          </c:cat>
          <c:val>
            <c:numRef>
              <c:f>Sheet1!$E$2:$E$9</c:f>
              <c:numCache>
                <c:formatCode>General</c:formatCode>
                <c:ptCount val="8"/>
                <c:pt idx="0">
                  <c:v>15</c:v>
                </c:pt>
                <c:pt idx="2">
                  <c:v>1</c:v>
                </c:pt>
                <c:pt idx="4">
                  <c:v>2</c:v>
                </c:pt>
                <c:pt idx="6">
                  <c:v>8</c:v>
                </c:pt>
              </c:numCache>
            </c:numRef>
          </c:val>
          <c:extLst>
            <c:ext xmlns:c16="http://schemas.microsoft.com/office/drawing/2014/chart" uri="{C3380CC4-5D6E-409C-BE32-E72D297353CC}">
              <c16:uniqueId val="{00000004-B2D8-4030-8C28-432A346896D4}"/>
            </c:ext>
          </c:extLst>
        </c:ser>
        <c:ser>
          <c:idx val="4"/>
          <c:order val="4"/>
          <c:tx>
            <c:strRef>
              <c:f>Sheet1!$F$1</c:f>
              <c:strCache>
                <c:ptCount val="1"/>
                <c:pt idx="0">
                  <c:v>May</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Sheet1!$A$2:$A$9</c:f>
              <c:strCache>
                <c:ptCount val="8"/>
                <c:pt idx="0">
                  <c:v>Disturbances    2021</c:v>
                </c:pt>
                <c:pt idx="1">
                  <c:v>2022</c:v>
                </c:pt>
                <c:pt idx="2">
                  <c:v>Death Investigations 2021</c:v>
                </c:pt>
                <c:pt idx="3">
                  <c:v>2022</c:v>
                </c:pt>
                <c:pt idx="4">
                  <c:v>Domestic Violence 2021</c:v>
                </c:pt>
                <c:pt idx="5">
                  <c:v>2022</c:v>
                </c:pt>
                <c:pt idx="6">
                  <c:v>Theft 2021</c:v>
                </c:pt>
                <c:pt idx="7">
                  <c:v>2022</c:v>
                </c:pt>
              </c:strCache>
            </c:strRef>
          </c:cat>
          <c:val>
            <c:numRef>
              <c:f>Sheet1!$F$2:$F$9</c:f>
              <c:numCache>
                <c:formatCode>General</c:formatCode>
                <c:ptCount val="8"/>
                <c:pt idx="0">
                  <c:v>8</c:v>
                </c:pt>
                <c:pt idx="2">
                  <c:v>1</c:v>
                </c:pt>
                <c:pt idx="4">
                  <c:v>4</c:v>
                </c:pt>
                <c:pt idx="6">
                  <c:v>8</c:v>
                </c:pt>
              </c:numCache>
            </c:numRef>
          </c:val>
          <c:extLst>
            <c:ext xmlns:c16="http://schemas.microsoft.com/office/drawing/2014/chart" uri="{C3380CC4-5D6E-409C-BE32-E72D297353CC}">
              <c16:uniqueId val="{00000005-B2D8-4030-8C28-432A346896D4}"/>
            </c:ext>
          </c:extLst>
        </c:ser>
        <c:dLbls>
          <c:dLblPos val="outEnd"/>
          <c:showLegendKey val="0"/>
          <c:showVal val="1"/>
          <c:showCatName val="0"/>
          <c:showSerName val="0"/>
          <c:showPercent val="0"/>
          <c:showBubbleSize val="0"/>
        </c:dLbls>
        <c:gapWidth val="444"/>
        <c:overlap val="-90"/>
        <c:axId val="324395400"/>
        <c:axId val="324399008"/>
      </c:barChart>
      <c:catAx>
        <c:axId val="3243954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324399008"/>
        <c:crosses val="autoZero"/>
        <c:auto val="1"/>
        <c:lblAlgn val="ctr"/>
        <c:lblOffset val="100"/>
        <c:noMultiLvlLbl val="0"/>
      </c:catAx>
      <c:valAx>
        <c:axId val="324399008"/>
        <c:scaling>
          <c:orientation val="minMax"/>
        </c:scaling>
        <c:delete val="1"/>
        <c:axPos val="l"/>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dirty="0"/>
                  <a:t>Calls for service</a:t>
                </a: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324395400"/>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January</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Sheet1!$A$6:$A$11</c:f>
              <c:strCache>
                <c:ptCount val="6"/>
                <c:pt idx="0">
                  <c:v>Trespass 2021</c:v>
                </c:pt>
                <c:pt idx="1">
                  <c:v>2022</c:v>
                </c:pt>
                <c:pt idx="2">
                  <c:v>Criminal Mischief 2021</c:v>
                </c:pt>
                <c:pt idx="3">
                  <c:v>2022</c:v>
                </c:pt>
                <c:pt idx="4">
                  <c:v>Sex Crimes 2021</c:v>
                </c:pt>
                <c:pt idx="5">
                  <c:v>2022</c:v>
                </c:pt>
              </c:strCache>
            </c:strRef>
          </c:cat>
          <c:val>
            <c:numRef>
              <c:f>Sheet1!$B$6:$B$11</c:f>
              <c:numCache>
                <c:formatCode>General</c:formatCode>
                <c:ptCount val="6"/>
                <c:pt idx="0">
                  <c:v>8</c:v>
                </c:pt>
                <c:pt idx="1">
                  <c:v>5</c:v>
                </c:pt>
                <c:pt idx="2">
                  <c:v>0</c:v>
                </c:pt>
                <c:pt idx="3">
                  <c:v>4</c:v>
                </c:pt>
                <c:pt idx="4">
                  <c:v>0</c:v>
                </c:pt>
                <c:pt idx="5">
                  <c:v>1</c:v>
                </c:pt>
              </c:numCache>
            </c:numRef>
          </c:val>
          <c:extLst>
            <c:ext xmlns:c16="http://schemas.microsoft.com/office/drawing/2014/chart" uri="{C3380CC4-5D6E-409C-BE32-E72D297353CC}">
              <c16:uniqueId val="{00000000-B2D8-4030-8C28-432A346896D4}"/>
            </c:ext>
          </c:extLst>
        </c:ser>
        <c:ser>
          <c:idx val="1"/>
          <c:order val="1"/>
          <c:tx>
            <c:strRef>
              <c:f>Sheet1!$C$1</c:f>
              <c:strCache>
                <c:ptCount val="1"/>
                <c:pt idx="0">
                  <c:v>February</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Sheet1!$A$6:$A$11</c:f>
              <c:strCache>
                <c:ptCount val="6"/>
                <c:pt idx="0">
                  <c:v>Trespass 2021</c:v>
                </c:pt>
                <c:pt idx="1">
                  <c:v>2022</c:v>
                </c:pt>
                <c:pt idx="2">
                  <c:v>Criminal Mischief 2021</c:v>
                </c:pt>
                <c:pt idx="3">
                  <c:v>2022</c:v>
                </c:pt>
                <c:pt idx="4">
                  <c:v>Sex Crimes 2021</c:v>
                </c:pt>
                <c:pt idx="5">
                  <c:v>2022</c:v>
                </c:pt>
              </c:strCache>
            </c:strRef>
          </c:cat>
          <c:val>
            <c:numRef>
              <c:f>Sheet1!$C$6:$C$11</c:f>
              <c:numCache>
                <c:formatCode>General</c:formatCode>
                <c:ptCount val="6"/>
                <c:pt idx="0">
                  <c:v>6</c:v>
                </c:pt>
                <c:pt idx="1">
                  <c:v>1</c:v>
                </c:pt>
                <c:pt idx="2">
                  <c:v>2</c:v>
                </c:pt>
                <c:pt idx="3">
                  <c:v>8</c:v>
                </c:pt>
                <c:pt idx="4">
                  <c:v>2</c:v>
                </c:pt>
                <c:pt idx="5">
                  <c:v>2</c:v>
                </c:pt>
              </c:numCache>
            </c:numRef>
          </c:val>
          <c:extLst>
            <c:ext xmlns:c16="http://schemas.microsoft.com/office/drawing/2014/chart" uri="{C3380CC4-5D6E-409C-BE32-E72D297353CC}">
              <c16:uniqueId val="{00000001-B2D8-4030-8C28-432A346896D4}"/>
            </c:ext>
          </c:extLst>
        </c:ser>
        <c:ser>
          <c:idx val="2"/>
          <c:order val="2"/>
          <c:tx>
            <c:strRef>
              <c:f>Sheet1!$D$1</c:f>
              <c:strCache>
                <c:ptCount val="1"/>
                <c:pt idx="0">
                  <c:v>March</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Sheet1!$A$6:$A$11</c:f>
              <c:strCache>
                <c:ptCount val="6"/>
                <c:pt idx="0">
                  <c:v>Trespass 2021</c:v>
                </c:pt>
                <c:pt idx="1">
                  <c:v>2022</c:v>
                </c:pt>
                <c:pt idx="2">
                  <c:v>Criminal Mischief 2021</c:v>
                </c:pt>
                <c:pt idx="3">
                  <c:v>2022</c:v>
                </c:pt>
                <c:pt idx="4">
                  <c:v>Sex Crimes 2021</c:v>
                </c:pt>
                <c:pt idx="5">
                  <c:v>2022</c:v>
                </c:pt>
              </c:strCache>
            </c:strRef>
          </c:cat>
          <c:val>
            <c:numRef>
              <c:f>Sheet1!$D$6:$D$11</c:f>
              <c:numCache>
                <c:formatCode>General</c:formatCode>
                <c:ptCount val="6"/>
                <c:pt idx="0">
                  <c:v>4</c:v>
                </c:pt>
                <c:pt idx="2">
                  <c:v>2</c:v>
                </c:pt>
                <c:pt idx="4">
                  <c:v>4</c:v>
                </c:pt>
              </c:numCache>
            </c:numRef>
          </c:val>
          <c:extLst>
            <c:ext xmlns:c16="http://schemas.microsoft.com/office/drawing/2014/chart" uri="{C3380CC4-5D6E-409C-BE32-E72D297353CC}">
              <c16:uniqueId val="{00000002-B2D8-4030-8C28-432A346896D4}"/>
            </c:ext>
          </c:extLst>
        </c:ser>
        <c:ser>
          <c:idx val="3"/>
          <c:order val="3"/>
          <c:tx>
            <c:strRef>
              <c:f>Sheet1!$E$1</c:f>
              <c:strCache>
                <c:ptCount val="1"/>
                <c:pt idx="0">
                  <c:v>April</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Sheet1!$A$6:$A$11</c:f>
              <c:strCache>
                <c:ptCount val="6"/>
                <c:pt idx="0">
                  <c:v>Trespass 2021</c:v>
                </c:pt>
                <c:pt idx="1">
                  <c:v>2022</c:v>
                </c:pt>
                <c:pt idx="2">
                  <c:v>Criminal Mischief 2021</c:v>
                </c:pt>
                <c:pt idx="3">
                  <c:v>2022</c:v>
                </c:pt>
                <c:pt idx="4">
                  <c:v>Sex Crimes 2021</c:v>
                </c:pt>
                <c:pt idx="5">
                  <c:v>2022</c:v>
                </c:pt>
              </c:strCache>
            </c:strRef>
          </c:cat>
          <c:val>
            <c:numRef>
              <c:f>Sheet1!$E$6:$E$11</c:f>
              <c:numCache>
                <c:formatCode>General</c:formatCode>
                <c:ptCount val="6"/>
                <c:pt idx="0">
                  <c:v>3</c:v>
                </c:pt>
                <c:pt idx="2">
                  <c:v>3</c:v>
                </c:pt>
                <c:pt idx="4">
                  <c:v>0</c:v>
                </c:pt>
              </c:numCache>
            </c:numRef>
          </c:val>
          <c:extLst>
            <c:ext xmlns:c16="http://schemas.microsoft.com/office/drawing/2014/chart" uri="{C3380CC4-5D6E-409C-BE32-E72D297353CC}">
              <c16:uniqueId val="{00000004-B2D8-4030-8C28-432A346896D4}"/>
            </c:ext>
          </c:extLst>
        </c:ser>
        <c:ser>
          <c:idx val="4"/>
          <c:order val="4"/>
          <c:tx>
            <c:strRef>
              <c:f>Sheet1!$F$1</c:f>
              <c:strCache>
                <c:ptCount val="1"/>
                <c:pt idx="0">
                  <c:v>May</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Sheet1!$A$6:$A$11</c:f>
              <c:strCache>
                <c:ptCount val="6"/>
                <c:pt idx="0">
                  <c:v>Trespass 2021</c:v>
                </c:pt>
                <c:pt idx="1">
                  <c:v>2022</c:v>
                </c:pt>
                <c:pt idx="2">
                  <c:v>Criminal Mischief 2021</c:v>
                </c:pt>
                <c:pt idx="3">
                  <c:v>2022</c:v>
                </c:pt>
                <c:pt idx="4">
                  <c:v>Sex Crimes 2021</c:v>
                </c:pt>
                <c:pt idx="5">
                  <c:v>2022</c:v>
                </c:pt>
              </c:strCache>
            </c:strRef>
          </c:cat>
          <c:val>
            <c:numRef>
              <c:f>Sheet1!$F$6:$F$11</c:f>
              <c:numCache>
                <c:formatCode>General</c:formatCode>
                <c:ptCount val="6"/>
                <c:pt idx="0">
                  <c:v>5</c:v>
                </c:pt>
                <c:pt idx="2">
                  <c:v>2</c:v>
                </c:pt>
                <c:pt idx="4">
                  <c:v>2</c:v>
                </c:pt>
              </c:numCache>
            </c:numRef>
          </c:val>
          <c:extLst>
            <c:ext xmlns:c16="http://schemas.microsoft.com/office/drawing/2014/chart" uri="{C3380CC4-5D6E-409C-BE32-E72D297353CC}">
              <c16:uniqueId val="{00000005-B2D8-4030-8C28-432A346896D4}"/>
            </c:ext>
          </c:extLst>
        </c:ser>
        <c:dLbls>
          <c:dLblPos val="outEnd"/>
          <c:showLegendKey val="0"/>
          <c:showVal val="1"/>
          <c:showCatName val="0"/>
          <c:showSerName val="0"/>
          <c:showPercent val="0"/>
          <c:showBubbleSize val="0"/>
        </c:dLbls>
        <c:gapWidth val="444"/>
        <c:overlap val="-90"/>
        <c:axId val="324395400"/>
        <c:axId val="324399008"/>
      </c:barChart>
      <c:catAx>
        <c:axId val="3243954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324399008"/>
        <c:crosses val="autoZero"/>
        <c:auto val="1"/>
        <c:lblAlgn val="ctr"/>
        <c:lblOffset val="100"/>
        <c:noMultiLvlLbl val="0"/>
      </c:catAx>
      <c:valAx>
        <c:axId val="324399008"/>
        <c:scaling>
          <c:orientation val="minMax"/>
        </c:scaling>
        <c:delete val="1"/>
        <c:axPos val="l"/>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dirty="0"/>
                  <a:t>Calls for service</a:t>
                </a: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324395400"/>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January</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Suspicious Incident 2021</c:v>
                </c:pt>
                <c:pt idx="1">
                  <c:v>2022</c:v>
                </c:pt>
                <c:pt idx="2">
                  <c:v>Shooting Complaints 2021</c:v>
                </c:pt>
                <c:pt idx="3">
                  <c:v>2022</c:v>
                </c:pt>
                <c:pt idx="4">
                  <c:v>Dog Complaints 20221</c:v>
                </c:pt>
                <c:pt idx="5">
                  <c:v>2022</c:v>
                </c:pt>
                <c:pt idx="6">
                  <c:v>DUI 2021</c:v>
                </c:pt>
                <c:pt idx="7">
                  <c:v>2022</c:v>
                </c:pt>
                <c:pt idx="8">
                  <c:v>Reddi Reports 2021</c:v>
                </c:pt>
                <c:pt idx="9">
                  <c:v>2022</c:v>
                </c:pt>
              </c:strCache>
            </c:strRef>
          </c:cat>
          <c:val>
            <c:numRef>
              <c:f>Sheet1!$B$2:$B$11</c:f>
              <c:numCache>
                <c:formatCode>General</c:formatCode>
                <c:ptCount val="10"/>
                <c:pt idx="0">
                  <c:v>23</c:v>
                </c:pt>
                <c:pt idx="1">
                  <c:v>26</c:v>
                </c:pt>
                <c:pt idx="2">
                  <c:v>3</c:v>
                </c:pt>
                <c:pt idx="3">
                  <c:v>11</c:v>
                </c:pt>
                <c:pt idx="4">
                  <c:v>10</c:v>
                </c:pt>
                <c:pt idx="5">
                  <c:v>14</c:v>
                </c:pt>
                <c:pt idx="6">
                  <c:v>4</c:v>
                </c:pt>
                <c:pt idx="7">
                  <c:v>1</c:v>
                </c:pt>
                <c:pt idx="8">
                  <c:v>13</c:v>
                </c:pt>
                <c:pt idx="9">
                  <c:v>12</c:v>
                </c:pt>
              </c:numCache>
            </c:numRef>
          </c:val>
          <c:extLst>
            <c:ext xmlns:c16="http://schemas.microsoft.com/office/drawing/2014/chart" uri="{C3380CC4-5D6E-409C-BE32-E72D297353CC}">
              <c16:uniqueId val="{00000000-E307-4F5A-B2BC-AA9A53017872}"/>
            </c:ext>
          </c:extLst>
        </c:ser>
        <c:ser>
          <c:idx val="1"/>
          <c:order val="1"/>
          <c:tx>
            <c:strRef>
              <c:f>Sheet1!$C$1</c:f>
              <c:strCache>
                <c:ptCount val="1"/>
                <c:pt idx="0">
                  <c:v>February</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Suspicious Incident 2021</c:v>
                </c:pt>
                <c:pt idx="1">
                  <c:v>2022</c:v>
                </c:pt>
                <c:pt idx="2">
                  <c:v>Shooting Complaints 2021</c:v>
                </c:pt>
                <c:pt idx="3">
                  <c:v>2022</c:v>
                </c:pt>
                <c:pt idx="4">
                  <c:v>Dog Complaints 20221</c:v>
                </c:pt>
                <c:pt idx="5">
                  <c:v>2022</c:v>
                </c:pt>
                <c:pt idx="6">
                  <c:v>DUI 2021</c:v>
                </c:pt>
                <c:pt idx="7">
                  <c:v>2022</c:v>
                </c:pt>
                <c:pt idx="8">
                  <c:v>Reddi Reports 2021</c:v>
                </c:pt>
                <c:pt idx="9">
                  <c:v>2022</c:v>
                </c:pt>
              </c:strCache>
            </c:strRef>
          </c:cat>
          <c:val>
            <c:numRef>
              <c:f>Sheet1!$C$2:$C$11</c:f>
              <c:numCache>
                <c:formatCode>General</c:formatCode>
                <c:ptCount val="10"/>
                <c:pt idx="0">
                  <c:v>24</c:v>
                </c:pt>
                <c:pt idx="1">
                  <c:v>20</c:v>
                </c:pt>
                <c:pt idx="2">
                  <c:v>5</c:v>
                </c:pt>
                <c:pt idx="3">
                  <c:v>10</c:v>
                </c:pt>
                <c:pt idx="4">
                  <c:v>11</c:v>
                </c:pt>
                <c:pt idx="5">
                  <c:v>10</c:v>
                </c:pt>
                <c:pt idx="6">
                  <c:v>5</c:v>
                </c:pt>
                <c:pt idx="7">
                  <c:v>3</c:v>
                </c:pt>
                <c:pt idx="8">
                  <c:v>11</c:v>
                </c:pt>
                <c:pt idx="9">
                  <c:v>17</c:v>
                </c:pt>
              </c:numCache>
            </c:numRef>
          </c:val>
          <c:extLst>
            <c:ext xmlns:c16="http://schemas.microsoft.com/office/drawing/2014/chart" uri="{C3380CC4-5D6E-409C-BE32-E72D297353CC}">
              <c16:uniqueId val="{00000001-E307-4F5A-B2BC-AA9A53017872}"/>
            </c:ext>
          </c:extLst>
        </c:ser>
        <c:ser>
          <c:idx val="2"/>
          <c:order val="2"/>
          <c:tx>
            <c:strRef>
              <c:f>Sheet1!$D$1</c:f>
              <c:strCache>
                <c:ptCount val="1"/>
                <c:pt idx="0">
                  <c:v>March</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Suspicious Incident 2021</c:v>
                </c:pt>
                <c:pt idx="1">
                  <c:v>2022</c:v>
                </c:pt>
                <c:pt idx="2">
                  <c:v>Shooting Complaints 2021</c:v>
                </c:pt>
                <c:pt idx="3">
                  <c:v>2022</c:v>
                </c:pt>
                <c:pt idx="4">
                  <c:v>Dog Complaints 20221</c:v>
                </c:pt>
                <c:pt idx="5">
                  <c:v>2022</c:v>
                </c:pt>
                <c:pt idx="6">
                  <c:v>DUI 2021</c:v>
                </c:pt>
                <c:pt idx="7">
                  <c:v>2022</c:v>
                </c:pt>
                <c:pt idx="8">
                  <c:v>Reddi Reports 2021</c:v>
                </c:pt>
                <c:pt idx="9">
                  <c:v>2022</c:v>
                </c:pt>
              </c:strCache>
            </c:strRef>
          </c:cat>
          <c:val>
            <c:numRef>
              <c:f>Sheet1!$D$2:$D$11</c:f>
              <c:numCache>
                <c:formatCode>General</c:formatCode>
                <c:ptCount val="10"/>
                <c:pt idx="0">
                  <c:v>20</c:v>
                </c:pt>
                <c:pt idx="2">
                  <c:v>4</c:v>
                </c:pt>
                <c:pt idx="4">
                  <c:v>12</c:v>
                </c:pt>
                <c:pt idx="6">
                  <c:v>6</c:v>
                </c:pt>
                <c:pt idx="8">
                  <c:v>26</c:v>
                </c:pt>
              </c:numCache>
            </c:numRef>
          </c:val>
          <c:extLst>
            <c:ext xmlns:c16="http://schemas.microsoft.com/office/drawing/2014/chart" uri="{C3380CC4-5D6E-409C-BE32-E72D297353CC}">
              <c16:uniqueId val="{00000002-E307-4F5A-B2BC-AA9A53017872}"/>
            </c:ext>
          </c:extLst>
        </c:ser>
        <c:ser>
          <c:idx val="3"/>
          <c:order val="3"/>
          <c:tx>
            <c:strRef>
              <c:f>Sheet1!$E$1</c:f>
              <c:strCache>
                <c:ptCount val="1"/>
                <c:pt idx="0">
                  <c:v>April</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Suspicious Incident 2021</c:v>
                </c:pt>
                <c:pt idx="1">
                  <c:v>2022</c:v>
                </c:pt>
                <c:pt idx="2">
                  <c:v>Shooting Complaints 2021</c:v>
                </c:pt>
                <c:pt idx="3">
                  <c:v>2022</c:v>
                </c:pt>
                <c:pt idx="4">
                  <c:v>Dog Complaints 20221</c:v>
                </c:pt>
                <c:pt idx="5">
                  <c:v>2022</c:v>
                </c:pt>
                <c:pt idx="6">
                  <c:v>DUI 2021</c:v>
                </c:pt>
                <c:pt idx="7">
                  <c:v>2022</c:v>
                </c:pt>
                <c:pt idx="8">
                  <c:v>Reddi Reports 2021</c:v>
                </c:pt>
                <c:pt idx="9">
                  <c:v>2022</c:v>
                </c:pt>
              </c:strCache>
            </c:strRef>
          </c:cat>
          <c:val>
            <c:numRef>
              <c:f>Sheet1!$E$2:$E$11</c:f>
              <c:numCache>
                <c:formatCode>General</c:formatCode>
                <c:ptCount val="10"/>
                <c:pt idx="0">
                  <c:v>22</c:v>
                </c:pt>
                <c:pt idx="2">
                  <c:v>12</c:v>
                </c:pt>
                <c:pt idx="4">
                  <c:v>15</c:v>
                </c:pt>
                <c:pt idx="6">
                  <c:v>2</c:v>
                </c:pt>
                <c:pt idx="8">
                  <c:v>5</c:v>
                </c:pt>
              </c:numCache>
            </c:numRef>
          </c:val>
          <c:extLst>
            <c:ext xmlns:c16="http://schemas.microsoft.com/office/drawing/2014/chart" uri="{C3380CC4-5D6E-409C-BE32-E72D297353CC}">
              <c16:uniqueId val="{00000004-E307-4F5A-B2BC-AA9A53017872}"/>
            </c:ext>
          </c:extLst>
        </c:ser>
        <c:ser>
          <c:idx val="4"/>
          <c:order val="4"/>
          <c:tx>
            <c:strRef>
              <c:f>Sheet1!$F$1</c:f>
              <c:strCache>
                <c:ptCount val="1"/>
                <c:pt idx="0">
                  <c:v>May</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Suspicious Incident 2021</c:v>
                </c:pt>
                <c:pt idx="1">
                  <c:v>2022</c:v>
                </c:pt>
                <c:pt idx="2">
                  <c:v>Shooting Complaints 2021</c:v>
                </c:pt>
                <c:pt idx="3">
                  <c:v>2022</c:v>
                </c:pt>
                <c:pt idx="4">
                  <c:v>Dog Complaints 20221</c:v>
                </c:pt>
                <c:pt idx="5">
                  <c:v>2022</c:v>
                </c:pt>
                <c:pt idx="6">
                  <c:v>DUI 2021</c:v>
                </c:pt>
                <c:pt idx="7">
                  <c:v>2022</c:v>
                </c:pt>
                <c:pt idx="8">
                  <c:v>Reddi Reports 2021</c:v>
                </c:pt>
                <c:pt idx="9">
                  <c:v>2022</c:v>
                </c:pt>
              </c:strCache>
            </c:strRef>
          </c:cat>
          <c:val>
            <c:numRef>
              <c:f>Sheet1!$F$2:$F$11</c:f>
              <c:numCache>
                <c:formatCode>General</c:formatCode>
                <c:ptCount val="10"/>
                <c:pt idx="0">
                  <c:v>30</c:v>
                </c:pt>
                <c:pt idx="2">
                  <c:v>13</c:v>
                </c:pt>
                <c:pt idx="4">
                  <c:v>25</c:v>
                </c:pt>
                <c:pt idx="6">
                  <c:v>9</c:v>
                </c:pt>
                <c:pt idx="8">
                  <c:v>19</c:v>
                </c:pt>
              </c:numCache>
            </c:numRef>
          </c:val>
          <c:extLst>
            <c:ext xmlns:c16="http://schemas.microsoft.com/office/drawing/2014/chart" uri="{C3380CC4-5D6E-409C-BE32-E72D297353CC}">
              <c16:uniqueId val="{00000005-E307-4F5A-B2BC-AA9A53017872}"/>
            </c:ext>
          </c:extLst>
        </c:ser>
        <c:dLbls>
          <c:dLblPos val="outEnd"/>
          <c:showLegendKey val="0"/>
          <c:showVal val="1"/>
          <c:showCatName val="0"/>
          <c:showSerName val="0"/>
          <c:showPercent val="0"/>
          <c:showBubbleSize val="0"/>
        </c:dLbls>
        <c:gapWidth val="444"/>
        <c:overlap val="-90"/>
        <c:axId val="395124432"/>
        <c:axId val="395128696"/>
      </c:barChart>
      <c:catAx>
        <c:axId val="39512443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395128696"/>
        <c:crosses val="autoZero"/>
        <c:auto val="1"/>
        <c:lblAlgn val="ctr"/>
        <c:lblOffset val="100"/>
        <c:noMultiLvlLbl val="0"/>
      </c:catAx>
      <c:valAx>
        <c:axId val="395128696"/>
        <c:scaling>
          <c:orientation val="minMax"/>
        </c:scaling>
        <c:delete val="1"/>
        <c:axPos val="l"/>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dirty="0"/>
                  <a:t>Calls for service</a:t>
                </a: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395124432"/>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January</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Sheet1!$A$7:$A$10</c:f>
              <c:strCache>
                <c:ptCount val="4"/>
                <c:pt idx="0">
                  <c:v>Welfare Checks 2021</c:v>
                </c:pt>
                <c:pt idx="1">
                  <c:v>2022</c:v>
                </c:pt>
                <c:pt idx="2">
                  <c:v>Suicidal Parties 2021</c:v>
                </c:pt>
                <c:pt idx="3">
                  <c:v>2022</c:v>
                </c:pt>
              </c:strCache>
            </c:strRef>
          </c:cat>
          <c:val>
            <c:numRef>
              <c:f>Sheet1!$B$7:$B$10</c:f>
              <c:numCache>
                <c:formatCode>General</c:formatCode>
                <c:ptCount val="4"/>
                <c:pt idx="0">
                  <c:v>30</c:v>
                </c:pt>
                <c:pt idx="1">
                  <c:v>38</c:v>
                </c:pt>
                <c:pt idx="2">
                  <c:v>1</c:v>
                </c:pt>
                <c:pt idx="3">
                  <c:v>2</c:v>
                </c:pt>
              </c:numCache>
            </c:numRef>
          </c:val>
          <c:extLst>
            <c:ext xmlns:c16="http://schemas.microsoft.com/office/drawing/2014/chart" uri="{C3380CC4-5D6E-409C-BE32-E72D297353CC}">
              <c16:uniqueId val="{00000000-E307-4F5A-B2BC-AA9A53017872}"/>
            </c:ext>
          </c:extLst>
        </c:ser>
        <c:ser>
          <c:idx val="1"/>
          <c:order val="1"/>
          <c:tx>
            <c:strRef>
              <c:f>Sheet1!$C$1</c:f>
              <c:strCache>
                <c:ptCount val="1"/>
                <c:pt idx="0">
                  <c:v>February</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Sheet1!$A$7:$A$10</c:f>
              <c:strCache>
                <c:ptCount val="4"/>
                <c:pt idx="0">
                  <c:v>Welfare Checks 2021</c:v>
                </c:pt>
                <c:pt idx="1">
                  <c:v>2022</c:v>
                </c:pt>
                <c:pt idx="2">
                  <c:v>Suicidal Parties 2021</c:v>
                </c:pt>
                <c:pt idx="3">
                  <c:v>2022</c:v>
                </c:pt>
              </c:strCache>
            </c:strRef>
          </c:cat>
          <c:val>
            <c:numRef>
              <c:f>Sheet1!$C$7:$C$10</c:f>
              <c:numCache>
                <c:formatCode>General</c:formatCode>
                <c:ptCount val="4"/>
                <c:pt idx="0">
                  <c:v>35</c:v>
                </c:pt>
                <c:pt idx="1">
                  <c:v>45</c:v>
                </c:pt>
                <c:pt idx="2">
                  <c:v>0</c:v>
                </c:pt>
                <c:pt idx="3">
                  <c:v>3</c:v>
                </c:pt>
              </c:numCache>
            </c:numRef>
          </c:val>
          <c:extLst>
            <c:ext xmlns:c16="http://schemas.microsoft.com/office/drawing/2014/chart" uri="{C3380CC4-5D6E-409C-BE32-E72D297353CC}">
              <c16:uniqueId val="{00000001-E307-4F5A-B2BC-AA9A53017872}"/>
            </c:ext>
          </c:extLst>
        </c:ser>
        <c:ser>
          <c:idx val="2"/>
          <c:order val="2"/>
          <c:tx>
            <c:strRef>
              <c:f>Sheet1!$D$1</c:f>
              <c:strCache>
                <c:ptCount val="1"/>
                <c:pt idx="0">
                  <c:v>March</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Sheet1!$A$7:$A$10</c:f>
              <c:strCache>
                <c:ptCount val="4"/>
                <c:pt idx="0">
                  <c:v>Welfare Checks 2021</c:v>
                </c:pt>
                <c:pt idx="1">
                  <c:v>2022</c:v>
                </c:pt>
                <c:pt idx="2">
                  <c:v>Suicidal Parties 2021</c:v>
                </c:pt>
                <c:pt idx="3">
                  <c:v>2022</c:v>
                </c:pt>
              </c:strCache>
            </c:strRef>
          </c:cat>
          <c:val>
            <c:numRef>
              <c:f>Sheet1!$D$7:$D$10</c:f>
              <c:numCache>
                <c:formatCode>General</c:formatCode>
                <c:ptCount val="4"/>
                <c:pt idx="0">
                  <c:v>38</c:v>
                </c:pt>
                <c:pt idx="2">
                  <c:v>3</c:v>
                </c:pt>
              </c:numCache>
            </c:numRef>
          </c:val>
          <c:extLst>
            <c:ext xmlns:c16="http://schemas.microsoft.com/office/drawing/2014/chart" uri="{C3380CC4-5D6E-409C-BE32-E72D297353CC}">
              <c16:uniqueId val="{00000002-E307-4F5A-B2BC-AA9A53017872}"/>
            </c:ext>
          </c:extLst>
        </c:ser>
        <c:ser>
          <c:idx val="3"/>
          <c:order val="3"/>
          <c:tx>
            <c:strRef>
              <c:f>Sheet1!$E$1</c:f>
              <c:strCache>
                <c:ptCount val="1"/>
                <c:pt idx="0">
                  <c:v>April</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Sheet1!$A$7:$A$10</c:f>
              <c:strCache>
                <c:ptCount val="4"/>
                <c:pt idx="0">
                  <c:v>Welfare Checks 2021</c:v>
                </c:pt>
                <c:pt idx="1">
                  <c:v>2022</c:v>
                </c:pt>
                <c:pt idx="2">
                  <c:v>Suicidal Parties 2021</c:v>
                </c:pt>
                <c:pt idx="3">
                  <c:v>2022</c:v>
                </c:pt>
              </c:strCache>
            </c:strRef>
          </c:cat>
          <c:val>
            <c:numRef>
              <c:f>Sheet1!$E$7:$E$10</c:f>
              <c:numCache>
                <c:formatCode>General</c:formatCode>
                <c:ptCount val="4"/>
                <c:pt idx="0">
                  <c:v>40</c:v>
                </c:pt>
                <c:pt idx="2">
                  <c:v>3</c:v>
                </c:pt>
              </c:numCache>
            </c:numRef>
          </c:val>
          <c:extLst>
            <c:ext xmlns:c16="http://schemas.microsoft.com/office/drawing/2014/chart" uri="{C3380CC4-5D6E-409C-BE32-E72D297353CC}">
              <c16:uniqueId val="{00000004-E307-4F5A-B2BC-AA9A53017872}"/>
            </c:ext>
          </c:extLst>
        </c:ser>
        <c:ser>
          <c:idx val="4"/>
          <c:order val="4"/>
          <c:tx>
            <c:strRef>
              <c:f>Sheet1!$F$1</c:f>
              <c:strCache>
                <c:ptCount val="1"/>
                <c:pt idx="0">
                  <c:v>May</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Sheet1!$A$7:$A$10</c:f>
              <c:strCache>
                <c:ptCount val="4"/>
                <c:pt idx="0">
                  <c:v>Welfare Checks 2021</c:v>
                </c:pt>
                <c:pt idx="1">
                  <c:v>2022</c:v>
                </c:pt>
                <c:pt idx="2">
                  <c:v>Suicidal Parties 2021</c:v>
                </c:pt>
                <c:pt idx="3">
                  <c:v>2022</c:v>
                </c:pt>
              </c:strCache>
            </c:strRef>
          </c:cat>
          <c:val>
            <c:numRef>
              <c:f>Sheet1!$F$7:$F$10</c:f>
              <c:numCache>
                <c:formatCode>General</c:formatCode>
                <c:ptCount val="4"/>
                <c:pt idx="0">
                  <c:v>38</c:v>
                </c:pt>
                <c:pt idx="2">
                  <c:v>2</c:v>
                </c:pt>
              </c:numCache>
            </c:numRef>
          </c:val>
          <c:extLst>
            <c:ext xmlns:c16="http://schemas.microsoft.com/office/drawing/2014/chart" uri="{C3380CC4-5D6E-409C-BE32-E72D297353CC}">
              <c16:uniqueId val="{00000005-E307-4F5A-B2BC-AA9A53017872}"/>
            </c:ext>
          </c:extLst>
        </c:ser>
        <c:dLbls>
          <c:dLblPos val="outEnd"/>
          <c:showLegendKey val="0"/>
          <c:showVal val="1"/>
          <c:showCatName val="0"/>
          <c:showSerName val="0"/>
          <c:showPercent val="0"/>
          <c:showBubbleSize val="0"/>
        </c:dLbls>
        <c:gapWidth val="444"/>
        <c:overlap val="-90"/>
        <c:axId val="395124432"/>
        <c:axId val="395128696"/>
      </c:barChart>
      <c:catAx>
        <c:axId val="39512443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395128696"/>
        <c:crosses val="autoZero"/>
        <c:auto val="1"/>
        <c:lblAlgn val="ctr"/>
        <c:lblOffset val="100"/>
        <c:noMultiLvlLbl val="0"/>
      </c:catAx>
      <c:valAx>
        <c:axId val="395128696"/>
        <c:scaling>
          <c:orientation val="minMax"/>
        </c:scaling>
        <c:delete val="1"/>
        <c:axPos val="l"/>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dirty="0"/>
                  <a:t>Calls for service</a:t>
                </a: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395124432"/>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January</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Motorist Assits 2021</c:v>
                </c:pt>
                <c:pt idx="1">
                  <c:v>2022</c:v>
                </c:pt>
                <c:pt idx="2">
                  <c:v>Vin Inspections 2021</c:v>
                </c:pt>
                <c:pt idx="3">
                  <c:v>2022</c:v>
                </c:pt>
                <c:pt idx="4">
                  <c:v>Civil Attempts 2021</c:v>
                </c:pt>
                <c:pt idx="5">
                  <c:v>2022</c:v>
                </c:pt>
                <c:pt idx="6">
                  <c:v>Civil Served 2021</c:v>
                </c:pt>
                <c:pt idx="7">
                  <c:v>2022</c:v>
                </c:pt>
                <c:pt idx="8">
                  <c:v>Assist Other Agencies 2021</c:v>
                </c:pt>
                <c:pt idx="9">
                  <c:v>2022</c:v>
                </c:pt>
              </c:strCache>
            </c:strRef>
          </c:cat>
          <c:val>
            <c:numRef>
              <c:f>Sheet1!$B$2:$B$11</c:f>
              <c:numCache>
                <c:formatCode>General</c:formatCode>
                <c:ptCount val="10"/>
                <c:pt idx="0">
                  <c:v>28</c:v>
                </c:pt>
                <c:pt idx="1">
                  <c:v>29</c:v>
                </c:pt>
                <c:pt idx="2">
                  <c:v>12</c:v>
                </c:pt>
                <c:pt idx="3">
                  <c:v>17</c:v>
                </c:pt>
                <c:pt idx="4">
                  <c:v>8</c:v>
                </c:pt>
                <c:pt idx="5">
                  <c:v>22</c:v>
                </c:pt>
                <c:pt idx="6">
                  <c:v>6</c:v>
                </c:pt>
                <c:pt idx="7">
                  <c:v>12</c:v>
                </c:pt>
                <c:pt idx="8">
                  <c:v>26</c:v>
                </c:pt>
                <c:pt idx="9">
                  <c:v>44</c:v>
                </c:pt>
              </c:numCache>
            </c:numRef>
          </c:val>
          <c:extLst>
            <c:ext xmlns:c16="http://schemas.microsoft.com/office/drawing/2014/chart" uri="{C3380CC4-5D6E-409C-BE32-E72D297353CC}">
              <c16:uniqueId val="{00000000-3B55-4F92-84CF-751C426AD3B4}"/>
            </c:ext>
          </c:extLst>
        </c:ser>
        <c:ser>
          <c:idx val="1"/>
          <c:order val="1"/>
          <c:tx>
            <c:strRef>
              <c:f>Sheet1!$C$1</c:f>
              <c:strCache>
                <c:ptCount val="1"/>
                <c:pt idx="0">
                  <c:v>February</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Motorist Assits 2021</c:v>
                </c:pt>
                <c:pt idx="1">
                  <c:v>2022</c:v>
                </c:pt>
                <c:pt idx="2">
                  <c:v>Vin Inspections 2021</c:v>
                </c:pt>
                <c:pt idx="3">
                  <c:v>2022</c:v>
                </c:pt>
                <c:pt idx="4">
                  <c:v>Civil Attempts 2021</c:v>
                </c:pt>
                <c:pt idx="5">
                  <c:v>2022</c:v>
                </c:pt>
                <c:pt idx="6">
                  <c:v>Civil Served 2021</c:v>
                </c:pt>
                <c:pt idx="7">
                  <c:v>2022</c:v>
                </c:pt>
                <c:pt idx="8">
                  <c:v>Assist Other Agencies 2021</c:v>
                </c:pt>
                <c:pt idx="9">
                  <c:v>2022</c:v>
                </c:pt>
              </c:strCache>
            </c:strRef>
          </c:cat>
          <c:val>
            <c:numRef>
              <c:f>Sheet1!$C$2:$C$11</c:f>
              <c:numCache>
                <c:formatCode>General</c:formatCode>
                <c:ptCount val="10"/>
                <c:pt idx="0">
                  <c:v>24</c:v>
                </c:pt>
                <c:pt idx="1">
                  <c:v>32</c:v>
                </c:pt>
                <c:pt idx="2">
                  <c:v>16</c:v>
                </c:pt>
                <c:pt idx="3">
                  <c:v>30</c:v>
                </c:pt>
                <c:pt idx="4">
                  <c:v>14</c:v>
                </c:pt>
                <c:pt idx="5">
                  <c:v>21</c:v>
                </c:pt>
                <c:pt idx="6">
                  <c:v>4</c:v>
                </c:pt>
                <c:pt idx="7">
                  <c:v>10</c:v>
                </c:pt>
                <c:pt idx="8">
                  <c:v>47</c:v>
                </c:pt>
                <c:pt idx="9">
                  <c:v>36</c:v>
                </c:pt>
              </c:numCache>
            </c:numRef>
          </c:val>
          <c:extLst>
            <c:ext xmlns:c16="http://schemas.microsoft.com/office/drawing/2014/chart" uri="{C3380CC4-5D6E-409C-BE32-E72D297353CC}">
              <c16:uniqueId val="{00000001-3B55-4F92-84CF-751C426AD3B4}"/>
            </c:ext>
          </c:extLst>
        </c:ser>
        <c:ser>
          <c:idx val="2"/>
          <c:order val="2"/>
          <c:tx>
            <c:strRef>
              <c:f>Sheet1!$D$1</c:f>
              <c:strCache>
                <c:ptCount val="1"/>
                <c:pt idx="0">
                  <c:v>March</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Motorist Assits 2021</c:v>
                </c:pt>
                <c:pt idx="1">
                  <c:v>2022</c:v>
                </c:pt>
                <c:pt idx="2">
                  <c:v>Vin Inspections 2021</c:v>
                </c:pt>
                <c:pt idx="3">
                  <c:v>2022</c:v>
                </c:pt>
                <c:pt idx="4">
                  <c:v>Civil Attempts 2021</c:v>
                </c:pt>
                <c:pt idx="5">
                  <c:v>2022</c:v>
                </c:pt>
                <c:pt idx="6">
                  <c:v>Civil Served 2021</c:v>
                </c:pt>
                <c:pt idx="7">
                  <c:v>2022</c:v>
                </c:pt>
                <c:pt idx="8">
                  <c:v>Assist Other Agencies 2021</c:v>
                </c:pt>
                <c:pt idx="9">
                  <c:v>2022</c:v>
                </c:pt>
              </c:strCache>
            </c:strRef>
          </c:cat>
          <c:val>
            <c:numRef>
              <c:f>Sheet1!$D$2:$D$11</c:f>
              <c:numCache>
                <c:formatCode>General</c:formatCode>
                <c:ptCount val="10"/>
                <c:pt idx="0">
                  <c:v>35</c:v>
                </c:pt>
                <c:pt idx="2">
                  <c:v>21</c:v>
                </c:pt>
                <c:pt idx="4">
                  <c:v>12</c:v>
                </c:pt>
                <c:pt idx="6">
                  <c:v>5</c:v>
                </c:pt>
                <c:pt idx="8">
                  <c:v>25</c:v>
                </c:pt>
              </c:numCache>
            </c:numRef>
          </c:val>
          <c:extLst>
            <c:ext xmlns:c16="http://schemas.microsoft.com/office/drawing/2014/chart" uri="{C3380CC4-5D6E-409C-BE32-E72D297353CC}">
              <c16:uniqueId val="{00000002-3B55-4F92-84CF-751C426AD3B4}"/>
            </c:ext>
          </c:extLst>
        </c:ser>
        <c:ser>
          <c:idx val="3"/>
          <c:order val="3"/>
          <c:tx>
            <c:strRef>
              <c:f>Sheet1!$E$1</c:f>
              <c:strCache>
                <c:ptCount val="1"/>
                <c:pt idx="0">
                  <c:v>April</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Motorist Assits 2021</c:v>
                </c:pt>
                <c:pt idx="1">
                  <c:v>2022</c:v>
                </c:pt>
                <c:pt idx="2">
                  <c:v>Vin Inspections 2021</c:v>
                </c:pt>
                <c:pt idx="3">
                  <c:v>2022</c:v>
                </c:pt>
                <c:pt idx="4">
                  <c:v>Civil Attempts 2021</c:v>
                </c:pt>
                <c:pt idx="5">
                  <c:v>2022</c:v>
                </c:pt>
                <c:pt idx="6">
                  <c:v>Civil Served 2021</c:v>
                </c:pt>
                <c:pt idx="7">
                  <c:v>2022</c:v>
                </c:pt>
                <c:pt idx="8">
                  <c:v>Assist Other Agencies 2021</c:v>
                </c:pt>
                <c:pt idx="9">
                  <c:v>2022</c:v>
                </c:pt>
              </c:strCache>
            </c:strRef>
          </c:cat>
          <c:val>
            <c:numRef>
              <c:f>Sheet1!$E$2:$E$11</c:f>
              <c:numCache>
                <c:formatCode>General</c:formatCode>
                <c:ptCount val="10"/>
                <c:pt idx="0">
                  <c:v>15</c:v>
                </c:pt>
                <c:pt idx="2">
                  <c:v>20</c:v>
                </c:pt>
                <c:pt idx="4">
                  <c:v>9</c:v>
                </c:pt>
                <c:pt idx="6">
                  <c:v>4</c:v>
                </c:pt>
                <c:pt idx="8">
                  <c:v>46</c:v>
                </c:pt>
              </c:numCache>
            </c:numRef>
          </c:val>
          <c:extLst>
            <c:ext xmlns:c16="http://schemas.microsoft.com/office/drawing/2014/chart" uri="{C3380CC4-5D6E-409C-BE32-E72D297353CC}">
              <c16:uniqueId val="{00000004-3B55-4F92-84CF-751C426AD3B4}"/>
            </c:ext>
          </c:extLst>
        </c:ser>
        <c:ser>
          <c:idx val="4"/>
          <c:order val="4"/>
          <c:tx>
            <c:strRef>
              <c:f>Sheet1!$F$1</c:f>
              <c:strCache>
                <c:ptCount val="1"/>
                <c:pt idx="0">
                  <c:v>May</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Motorist Assits 2021</c:v>
                </c:pt>
                <c:pt idx="1">
                  <c:v>2022</c:v>
                </c:pt>
                <c:pt idx="2">
                  <c:v>Vin Inspections 2021</c:v>
                </c:pt>
                <c:pt idx="3">
                  <c:v>2022</c:v>
                </c:pt>
                <c:pt idx="4">
                  <c:v>Civil Attempts 2021</c:v>
                </c:pt>
                <c:pt idx="5">
                  <c:v>2022</c:v>
                </c:pt>
                <c:pt idx="6">
                  <c:v>Civil Served 2021</c:v>
                </c:pt>
                <c:pt idx="7">
                  <c:v>2022</c:v>
                </c:pt>
                <c:pt idx="8">
                  <c:v>Assist Other Agencies 2021</c:v>
                </c:pt>
                <c:pt idx="9">
                  <c:v>2022</c:v>
                </c:pt>
              </c:strCache>
            </c:strRef>
          </c:cat>
          <c:val>
            <c:numRef>
              <c:f>Sheet1!$F$2:$F$11</c:f>
              <c:numCache>
                <c:formatCode>General</c:formatCode>
                <c:ptCount val="10"/>
                <c:pt idx="0">
                  <c:v>24</c:v>
                </c:pt>
                <c:pt idx="2">
                  <c:v>36</c:v>
                </c:pt>
                <c:pt idx="4">
                  <c:v>16</c:v>
                </c:pt>
                <c:pt idx="6">
                  <c:v>8</c:v>
                </c:pt>
                <c:pt idx="8">
                  <c:v>27</c:v>
                </c:pt>
              </c:numCache>
            </c:numRef>
          </c:val>
          <c:extLst>
            <c:ext xmlns:c16="http://schemas.microsoft.com/office/drawing/2014/chart" uri="{C3380CC4-5D6E-409C-BE32-E72D297353CC}">
              <c16:uniqueId val="{00000005-3B55-4F92-84CF-751C426AD3B4}"/>
            </c:ext>
          </c:extLst>
        </c:ser>
        <c:dLbls>
          <c:dLblPos val="outEnd"/>
          <c:showLegendKey val="0"/>
          <c:showVal val="1"/>
          <c:showCatName val="0"/>
          <c:showSerName val="0"/>
          <c:showPercent val="0"/>
          <c:showBubbleSize val="0"/>
        </c:dLbls>
        <c:gapWidth val="444"/>
        <c:overlap val="-90"/>
        <c:axId val="324414752"/>
        <c:axId val="324415408"/>
      </c:barChart>
      <c:catAx>
        <c:axId val="32441475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324415408"/>
        <c:crosses val="autoZero"/>
        <c:auto val="1"/>
        <c:lblAlgn val="ctr"/>
        <c:lblOffset val="100"/>
        <c:noMultiLvlLbl val="0"/>
      </c:catAx>
      <c:valAx>
        <c:axId val="324415408"/>
        <c:scaling>
          <c:orientation val="minMax"/>
        </c:scaling>
        <c:delete val="1"/>
        <c:axPos val="l"/>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dirty="0"/>
                  <a:t>Calls for service</a:t>
                </a: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324414752"/>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January</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8"/>
                <c:pt idx="0">
                  <c:v>Gaming Related</c:v>
                </c:pt>
                <c:pt idx="1">
                  <c:v>2022</c:v>
                </c:pt>
                <c:pt idx="2">
                  <c:v>Proactive Activity 2021</c:v>
                </c:pt>
                <c:pt idx="3">
                  <c:v>2022</c:v>
                </c:pt>
                <c:pt idx="4">
                  <c:v>Traffic Summons 2021</c:v>
                </c:pt>
                <c:pt idx="5">
                  <c:v>2022</c:v>
                </c:pt>
                <c:pt idx="6">
                  <c:v>Drug Calls 2021</c:v>
                </c:pt>
                <c:pt idx="7">
                  <c:v>2022</c:v>
                </c:pt>
              </c:strCache>
            </c:strRef>
          </c:cat>
          <c:val>
            <c:numRef>
              <c:f>Sheet1!$B$2:$B$11</c:f>
              <c:numCache>
                <c:formatCode>General</c:formatCode>
                <c:ptCount val="8"/>
                <c:pt idx="0">
                  <c:v>55</c:v>
                </c:pt>
                <c:pt idx="1">
                  <c:v>53</c:v>
                </c:pt>
                <c:pt idx="2">
                  <c:v>764</c:v>
                </c:pt>
                <c:pt idx="3">
                  <c:v>742</c:v>
                </c:pt>
                <c:pt idx="4">
                  <c:v>25</c:v>
                </c:pt>
                <c:pt idx="5">
                  <c:v>11</c:v>
                </c:pt>
                <c:pt idx="7">
                  <c:v>3</c:v>
                </c:pt>
              </c:numCache>
            </c:numRef>
          </c:val>
          <c:extLst>
            <c:ext xmlns:c16="http://schemas.microsoft.com/office/drawing/2014/chart" uri="{C3380CC4-5D6E-409C-BE32-E72D297353CC}">
              <c16:uniqueId val="{00000000-A8FB-4F9D-8D68-D86E51303399}"/>
            </c:ext>
          </c:extLst>
        </c:ser>
        <c:ser>
          <c:idx val="1"/>
          <c:order val="1"/>
          <c:tx>
            <c:strRef>
              <c:f>Sheet1!$C$1</c:f>
              <c:strCache>
                <c:ptCount val="1"/>
                <c:pt idx="0">
                  <c:v>February</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8"/>
                <c:pt idx="0">
                  <c:v>Gaming Related</c:v>
                </c:pt>
                <c:pt idx="1">
                  <c:v>2022</c:v>
                </c:pt>
                <c:pt idx="2">
                  <c:v>Proactive Activity 2021</c:v>
                </c:pt>
                <c:pt idx="3">
                  <c:v>2022</c:v>
                </c:pt>
                <c:pt idx="4">
                  <c:v>Traffic Summons 2021</c:v>
                </c:pt>
                <c:pt idx="5">
                  <c:v>2022</c:v>
                </c:pt>
                <c:pt idx="6">
                  <c:v>Drug Calls 2021</c:v>
                </c:pt>
                <c:pt idx="7">
                  <c:v>2022</c:v>
                </c:pt>
              </c:strCache>
            </c:strRef>
          </c:cat>
          <c:val>
            <c:numRef>
              <c:f>Sheet1!$C$2:$C$11</c:f>
              <c:numCache>
                <c:formatCode>General</c:formatCode>
                <c:ptCount val="8"/>
                <c:pt idx="0">
                  <c:v>79</c:v>
                </c:pt>
                <c:pt idx="1">
                  <c:v>49</c:v>
                </c:pt>
                <c:pt idx="3">
                  <c:v>778</c:v>
                </c:pt>
                <c:pt idx="4">
                  <c:v>24</c:v>
                </c:pt>
                <c:pt idx="5">
                  <c:v>16</c:v>
                </c:pt>
                <c:pt idx="6">
                  <c:v>7</c:v>
                </c:pt>
                <c:pt idx="7">
                  <c:v>3</c:v>
                </c:pt>
              </c:numCache>
            </c:numRef>
          </c:val>
          <c:extLst>
            <c:ext xmlns:c16="http://schemas.microsoft.com/office/drawing/2014/chart" uri="{C3380CC4-5D6E-409C-BE32-E72D297353CC}">
              <c16:uniqueId val="{00000001-A8FB-4F9D-8D68-D86E51303399}"/>
            </c:ext>
          </c:extLst>
        </c:ser>
        <c:ser>
          <c:idx val="2"/>
          <c:order val="2"/>
          <c:tx>
            <c:strRef>
              <c:f>Sheet1!$D$1</c:f>
              <c:strCache>
                <c:ptCount val="1"/>
                <c:pt idx="0">
                  <c:v>March</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8"/>
                <c:pt idx="0">
                  <c:v>Gaming Related</c:v>
                </c:pt>
                <c:pt idx="1">
                  <c:v>2022</c:v>
                </c:pt>
                <c:pt idx="2">
                  <c:v>Proactive Activity 2021</c:v>
                </c:pt>
                <c:pt idx="3">
                  <c:v>2022</c:v>
                </c:pt>
                <c:pt idx="4">
                  <c:v>Traffic Summons 2021</c:v>
                </c:pt>
                <c:pt idx="5">
                  <c:v>2022</c:v>
                </c:pt>
                <c:pt idx="6">
                  <c:v>Drug Calls 2021</c:v>
                </c:pt>
                <c:pt idx="7">
                  <c:v>2022</c:v>
                </c:pt>
              </c:strCache>
            </c:strRef>
          </c:cat>
          <c:val>
            <c:numRef>
              <c:f>Sheet1!$D$2:$D$11</c:f>
              <c:numCache>
                <c:formatCode>General</c:formatCode>
                <c:ptCount val="8"/>
                <c:pt idx="0">
                  <c:v>57</c:v>
                </c:pt>
                <c:pt idx="4">
                  <c:v>52</c:v>
                </c:pt>
                <c:pt idx="6">
                  <c:v>9</c:v>
                </c:pt>
              </c:numCache>
            </c:numRef>
          </c:val>
          <c:extLst>
            <c:ext xmlns:c16="http://schemas.microsoft.com/office/drawing/2014/chart" uri="{C3380CC4-5D6E-409C-BE32-E72D297353CC}">
              <c16:uniqueId val="{00000002-A8FB-4F9D-8D68-D86E51303399}"/>
            </c:ext>
          </c:extLst>
        </c:ser>
        <c:ser>
          <c:idx val="3"/>
          <c:order val="3"/>
          <c:tx>
            <c:strRef>
              <c:f>Sheet1!$E$1</c:f>
              <c:strCache>
                <c:ptCount val="1"/>
                <c:pt idx="0">
                  <c:v>April</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8"/>
                <c:pt idx="0">
                  <c:v>Gaming Related</c:v>
                </c:pt>
                <c:pt idx="1">
                  <c:v>2022</c:v>
                </c:pt>
                <c:pt idx="2">
                  <c:v>Proactive Activity 2021</c:v>
                </c:pt>
                <c:pt idx="3">
                  <c:v>2022</c:v>
                </c:pt>
                <c:pt idx="4">
                  <c:v>Traffic Summons 2021</c:v>
                </c:pt>
                <c:pt idx="5">
                  <c:v>2022</c:v>
                </c:pt>
                <c:pt idx="6">
                  <c:v>Drug Calls 2021</c:v>
                </c:pt>
                <c:pt idx="7">
                  <c:v>2022</c:v>
                </c:pt>
              </c:strCache>
            </c:strRef>
          </c:cat>
          <c:val>
            <c:numRef>
              <c:f>Sheet1!$E$2:$E$11</c:f>
              <c:numCache>
                <c:formatCode>General</c:formatCode>
                <c:ptCount val="8"/>
                <c:pt idx="0">
                  <c:v>35</c:v>
                </c:pt>
                <c:pt idx="4">
                  <c:v>19</c:v>
                </c:pt>
                <c:pt idx="6">
                  <c:v>3</c:v>
                </c:pt>
              </c:numCache>
            </c:numRef>
          </c:val>
          <c:extLst>
            <c:ext xmlns:c16="http://schemas.microsoft.com/office/drawing/2014/chart" uri="{C3380CC4-5D6E-409C-BE32-E72D297353CC}">
              <c16:uniqueId val="{00000004-A8FB-4F9D-8D68-D86E51303399}"/>
            </c:ext>
          </c:extLst>
        </c:ser>
        <c:ser>
          <c:idx val="4"/>
          <c:order val="4"/>
          <c:tx>
            <c:strRef>
              <c:f>Sheet1!$F$1</c:f>
              <c:strCache>
                <c:ptCount val="1"/>
                <c:pt idx="0">
                  <c:v>May</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8"/>
                <c:pt idx="0">
                  <c:v>Gaming Related</c:v>
                </c:pt>
                <c:pt idx="1">
                  <c:v>2022</c:v>
                </c:pt>
                <c:pt idx="2">
                  <c:v>Proactive Activity 2021</c:v>
                </c:pt>
                <c:pt idx="3">
                  <c:v>2022</c:v>
                </c:pt>
                <c:pt idx="4">
                  <c:v>Traffic Summons 2021</c:v>
                </c:pt>
                <c:pt idx="5">
                  <c:v>2022</c:v>
                </c:pt>
                <c:pt idx="6">
                  <c:v>Drug Calls 2021</c:v>
                </c:pt>
                <c:pt idx="7">
                  <c:v>2022</c:v>
                </c:pt>
              </c:strCache>
            </c:strRef>
          </c:cat>
          <c:val>
            <c:numRef>
              <c:f>Sheet1!$F$2:$F$11</c:f>
              <c:numCache>
                <c:formatCode>General</c:formatCode>
                <c:ptCount val="8"/>
                <c:pt idx="0">
                  <c:v>28</c:v>
                </c:pt>
                <c:pt idx="4">
                  <c:v>35</c:v>
                </c:pt>
                <c:pt idx="6">
                  <c:v>8</c:v>
                </c:pt>
              </c:numCache>
            </c:numRef>
          </c:val>
          <c:extLst>
            <c:ext xmlns:c16="http://schemas.microsoft.com/office/drawing/2014/chart" uri="{C3380CC4-5D6E-409C-BE32-E72D297353CC}">
              <c16:uniqueId val="{00000005-A8FB-4F9D-8D68-D86E51303399}"/>
            </c:ext>
          </c:extLst>
        </c:ser>
        <c:dLbls>
          <c:dLblPos val="outEnd"/>
          <c:showLegendKey val="0"/>
          <c:showVal val="1"/>
          <c:showCatName val="0"/>
          <c:showSerName val="0"/>
          <c:showPercent val="0"/>
          <c:showBubbleSize val="0"/>
        </c:dLbls>
        <c:gapWidth val="444"/>
        <c:overlap val="-90"/>
        <c:axId val="479559904"/>
        <c:axId val="479560888"/>
      </c:barChart>
      <c:catAx>
        <c:axId val="4795599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479560888"/>
        <c:crosses val="autoZero"/>
        <c:auto val="1"/>
        <c:lblAlgn val="ctr"/>
        <c:lblOffset val="100"/>
        <c:noMultiLvlLbl val="0"/>
      </c:catAx>
      <c:valAx>
        <c:axId val="479560888"/>
        <c:scaling>
          <c:orientation val="minMax"/>
        </c:scaling>
        <c:delete val="1"/>
        <c:axPos val="l"/>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dirty="0"/>
                  <a:t>informational</a:t>
                </a: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479559904"/>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CCW</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2020</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Total Applications</c:v>
                </c:pt>
                <c:pt idx="1">
                  <c:v>New</c:v>
                </c:pt>
                <c:pt idx="2">
                  <c:v>Renewals</c:v>
                </c:pt>
                <c:pt idx="3">
                  <c:v>Denials</c:v>
                </c:pt>
              </c:strCache>
            </c:strRef>
          </c:cat>
          <c:val>
            <c:numRef>
              <c:f>Sheet1!$B$2:$B$5</c:f>
              <c:numCache>
                <c:formatCode>General</c:formatCode>
                <c:ptCount val="4"/>
                <c:pt idx="0">
                  <c:v>90</c:v>
                </c:pt>
                <c:pt idx="1">
                  <c:v>57</c:v>
                </c:pt>
                <c:pt idx="2">
                  <c:v>31</c:v>
                </c:pt>
                <c:pt idx="3">
                  <c:v>2</c:v>
                </c:pt>
              </c:numCache>
            </c:numRef>
          </c:val>
          <c:extLst>
            <c:ext xmlns:c16="http://schemas.microsoft.com/office/drawing/2014/chart" uri="{C3380CC4-5D6E-409C-BE32-E72D297353CC}">
              <c16:uniqueId val="{00000000-4371-45FA-983E-CC88E7D5B441}"/>
            </c:ext>
          </c:extLst>
        </c:ser>
        <c:ser>
          <c:idx val="1"/>
          <c:order val="1"/>
          <c:tx>
            <c:strRef>
              <c:f>Sheet1!$C$1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Total Applications</c:v>
                </c:pt>
                <c:pt idx="1">
                  <c:v>New</c:v>
                </c:pt>
                <c:pt idx="2">
                  <c:v>Renewals</c:v>
                </c:pt>
                <c:pt idx="3">
                  <c:v>Denials</c:v>
                </c:pt>
              </c:strCache>
            </c:strRef>
          </c:cat>
          <c:val>
            <c:numRef>
              <c:f>Sheet1!$C$2:$C$5</c:f>
              <c:numCache>
                <c:formatCode>General</c:formatCode>
                <c:ptCount val="4"/>
                <c:pt idx="0">
                  <c:v>113</c:v>
                </c:pt>
                <c:pt idx="1">
                  <c:v>69</c:v>
                </c:pt>
                <c:pt idx="2">
                  <c:v>44</c:v>
                </c:pt>
                <c:pt idx="3">
                  <c:v>0</c:v>
                </c:pt>
              </c:numCache>
            </c:numRef>
          </c:val>
          <c:extLst>
            <c:ext xmlns:c16="http://schemas.microsoft.com/office/drawing/2014/chart" uri="{C3380CC4-5D6E-409C-BE32-E72D297353CC}">
              <c16:uniqueId val="{00000001-4371-45FA-983E-CC88E7D5B441}"/>
            </c:ext>
          </c:extLst>
        </c:ser>
        <c:ser>
          <c:idx val="2"/>
          <c:order val="2"/>
          <c:tx>
            <c:strRef>
              <c:f>Sheet1!$D$1</c:f>
              <c:strCache>
                <c:ptCount val="1"/>
                <c:pt idx="0">
                  <c:v>2022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Total Applications</c:v>
                </c:pt>
                <c:pt idx="1">
                  <c:v>New</c:v>
                </c:pt>
                <c:pt idx="2">
                  <c:v>Renewals</c:v>
                </c:pt>
                <c:pt idx="3">
                  <c:v>Denials</c:v>
                </c:pt>
              </c:strCache>
            </c:strRef>
          </c:cat>
          <c:val>
            <c:numRef>
              <c:f>Sheet1!$D$2:$D$5</c:f>
              <c:numCache>
                <c:formatCode>General</c:formatCode>
                <c:ptCount val="4"/>
                <c:pt idx="0">
                  <c:v>7</c:v>
                </c:pt>
                <c:pt idx="1">
                  <c:v>4</c:v>
                </c:pt>
                <c:pt idx="2">
                  <c:v>3</c:v>
                </c:pt>
                <c:pt idx="3">
                  <c:v>0</c:v>
                </c:pt>
              </c:numCache>
            </c:numRef>
          </c:val>
          <c:extLst>
            <c:ext xmlns:c16="http://schemas.microsoft.com/office/drawing/2014/chart" uri="{C3380CC4-5D6E-409C-BE32-E72D297353CC}">
              <c16:uniqueId val="{00000002-4371-45FA-983E-CC88E7D5B441}"/>
            </c:ext>
          </c:extLst>
        </c:ser>
        <c:dLbls>
          <c:dLblPos val="outEnd"/>
          <c:showLegendKey val="0"/>
          <c:showVal val="1"/>
          <c:showCatName val="0"/>
          <c:showSerName val="0"/>
          <c:showPercent val="0"/>
          <c:showBubbleSize val="0"/>
        </c:dLbls>
        <c:gapWidth val="219"/>
        <c:overlap val="-27"/>
        <c:axId val="404573688"/>
        <c:axId val="404575000"/>
      </c:barChart>
      <c:catAx>
        <c:axId val="404573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04575000"/>
        <c:crosses val="autoZero"/>
        <c:auto val="1"/>
        <c:lblAlgn val="ctr"/>
        <c:lblOffset val="100"/>
        <c:noMultiLvlLbl val="0"/>
      </c:catAx>
      <c:valAx>
        <c:axId val="4045750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0457368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2017</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Monthly Bookings</c:v>
                </c:pt>
                <c:pt idx="1">
                  <c:v>Daily Population</c:v>
                </c:pt>
                <c:pt idx="2">
                  <c:v>Gaming Related</c:v>
                </c:pt>
                <c:pt idx="3">
                  <c:v>Residents</c:v>
                </c:pt>
              </c:strCache>
            </c:strRef>
          </c:cat>
          <c:val>
            <c:numRef>
              <c:f>Sheet1!$B$2:$B$5</c:f>
              <c:numCache>
                <c:formatCode>General</c:formatCode>
                <c:ptCount val="4"/>
                <c:pt idx="0">
                  <c:v>130.83000000000001</c:v>
                </c:pt>
                <c:pt idx="1">
                  <c:v>54.31</c:v>
                </c:pt>
                <c:pt idx="2">
                  <c:v>81.83</c:v>
                </c:pt>
                <c:pt idx="3">
                  <c:v>9.25</c:v>
                </c:pt>
              </c:numCache>
            </c:numRef>
          </c:val>
          <c:extLst>
            <c:ext xmlns:c16="http://schemas.microsoft.com/office/drawing/2014/chart" uri="{C3380CC4-5D6E-409C-BE32-E72D297353CC}">
              <c16:uniqueId val="{00000000-D374-4830-8B21-1482CCC4D05E}"/>
            </c:ext>
          </c:extLst>
        </c:ser>
        <c:ser>
          <c:idx val="1"/>
          <c:order val="1"/>
          <c:tx>
            <c:strRef>
              <c:f>Sheet1!$C$1</c:f>
              <c:strCache>
                <c:ptCount val="1"/>
                <c:pt idx="0">
                  <c:v>2018</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Monthly Bookings</c:v>
                </c:pt>
                <c:pt idx="1">
                  <c:v>Daily Population</c:v>
                </c:pt>
                <c:pt idx="2">
                  <c:v>Gaming Related</c:v>
                </c:pt>
                <c:pt idx="3">
                  <c:v>Residents</c:v>
                </c:pt>
              </c:strCache>
            </c:strRef>
          </c:cat>
          <c:val>
            <c:numRef>
              <c:f>Sheet1!$C$2:$C$5</c:f>
              <c:numCache>
                <c:formatCode>General</c:formatCode>
                <c:ptCount val="4"/>
                <c:pt idx="0">
                  <c:v>137.58000000000001</c:v>
                </c:pt>
                <c:pt idx="1">
                  <c:v>64.19</c:v>
                </c:pt>
                <c:pt idx="2">
                  <c:v>69.92</c:v>
                </c:pt>
                <c:pt idx="3">
                  <c:v>11.58</c:v>
                </c:pt>
              </c:numCache>
            </c:numRef>
          </c:val>
          <c:extLst>
            <c:ext xmlns:c16="http://schemas.microsoft.com/office/drawing/2014/chart" uri="{C3380CC4-5D6E-409C-BE32-E72D297353CC}">
              <c16:uniqueId val="{00000001-D374-4830-8B21-1482CCC4D05E}"/>
            </c:ext>
          </c:extLst>
        </c:ser>
        <c:ser>
          <c:idx val="2"/>
          <c:order val="2"/>
          <c:tx>
            <c:strRef>
              <c:f>Sheet1!$D$1</c:f>
              <c:strCache>
                <c:ptCount val="1"/>
                <c:pt idx="0">
                  <c:v>2019</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Monthly Bookings</c:v>
                </c:pt>
                <c:pt idx="1">
                  <c:v>Daily Population</c:v>
                </c:pt>
                <c:pt idx="2">
                  <c:v>Gaming Related</c:v>
                </c:pt>
                <c:pt idx="3">
                  <c:v>Residents</c:v>
                </c:pt>
              </c:strCache>
            </c:strRef>
          </c:cat>
          <c:val>
            <c:numRef>
              <c:f>Sheet1!$D$2:$D$5</c:f>
              <c:numCache>
                <c:formatCode>General</c:formatCode>
                <c:ptCount val="4"/>
                <c:pt idx="0">
                  <c:v>118.42</c:v>
                </c:pt>
                <c:pt idx="1">
                  <c:v>54.27</c:v>
                </c:pt>
                <c:pt idx="2">
                  <c:v>57.08</c:v>
                </c:pt>
                <c:pt idx="3">
                  <c:v>6.08</c:v>
                </c:pt>
              </c:numCache>
            </c:numRef>
          </c:val>
          <c:extLst>
            <c:ext xmlns:c16="http://schemas.microsoft.com/office/drawing/2014/chart" uri="{C3380CC4-5D6E-409C-BE32-E72D297353CC}">
              <c16:uniqueId val="{00000002-D374-4830-8B21-1482CCC4D05E}"/>
            </c:ext>
          </c:extLst>
        </c:ser>
        <c:ser>
          <c:idx val="3"/>
          <c:order val="3"/>
          <c:tx>
            <c:strRef>
              <c:f>Sheet1!$E$1</c:f>
              <c:strCache>
                <c:ptCount val="1"/>
                <c:pt idx="0">
                  <c:v>2020</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Monthly Bookings</c:v>
                </c:pt>
                <c:pt idx="1">
                  <c:v>Daily Population</c:v>
                </c:pt>
                <c:pt idx="2">
                  <c:v>Gaming Related</c:v>
                </c:pt>
                <c:pt idx="3">
                  <c:v>Residents</c:v>
                </c:pt>
              </c:strCache>
            </c:strRef>
          </c:cat>
          <c:val>
            <c:numRef>
              <c:f>Sheet1!$E$2:$E$5</c:f>
              <c:numCache>
                <c:formatCode>General</c:formatCode>
                <c:ptCount val="4"/>
                <c:pt idx="0">
                  <c:v>31</c:v>
                </c:pt>
                <c:pt idx="1">
                  <c:v>28.13</c:v>
                </c:pt>
                <c:pt idx="2">
                  <c:v>19.25</c:v>
                </c:pt>
                <c:pt idx="3">
                  <c:v>3.92</c:v>
                </c:pt>
              </c:numCache>
            </c:numRef>
          </c:val>
          <c:extLst>
            <c:ext xmlns:c16="http://schemas.microsoft.com/office/drawing/2014/chart" uri="{C3380CC4-5D6E-409C-BE32-E72D297353CC}">
              <c16:uniqueId val="{00000004-D374-4830-8B21-1482CCC4D05E}"/>
            </c:ext>
          </c:extLst>
        </c:ser>
        <c:ser>
          <c:idx val="4"/>
          <c:order val="4"/>
          <c:tx>
            <c:strRef>
              <c:f>Sheet1!$F$1</c:f>
              <c:strCache>
                <c:ptCount val="1"/>
                <c:pt idx="0">
                  <c:v>2021</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Monthly Bookings</c:v>
                </c:pt>
                <c:pt idx="1">
                  <c:v>Daily Population</c:v>
                </c:pt>
                <c:pt idx="2">
                  <c:v>Gaming Related</c:v>
                </c:pt>
                <c:pt idx="3">
                  <c:v>Residents</c:v>
                </c:pt>
              </c:strCache>
            </c:strRef>
          </c:cat>
          <c:val>
            <c:numRef>
              <c:f>Sheet1!$F$2:$F$5</c:f>
              <c:numCache>
                <c:formatCode>General</c:formatCode>
                <c:ptCount val="4"/>
                <c:pt idx="0">
                  <c:v>32.799999999999997</c:v>
                </c:pt>
                <c:pt idx="1">
                  <c:v>20.9</c:v>
                </c:pt>
                <c:pt idx="2">
                  <c:v>30.16</c:v>
                </c:pt>
                <c:pt idx="3">
                  <c:v>3</c:v>
                </c:pt>
              </c:numCache>
            </c:numRef>
          </c:val>
          <c:extLst>
            <c:ext xmlns:c16="http://schemas.microsoft.com/office/drawing/2014/chart" uri="{C3380CC4-5D6E-409C-BE32-E72D297353CC}">
              <c16:uniqueId val="{00000005-D374-4830-8B21-1482CCC4D05E}"/>
            </c:ext>
          </c:extLst>
        </c:ser>
        <c:ser>
          <c:idx val="5"/>
          <c:order val="5"/>
          <c:tx>
            <c:strRef>
              <c:f>Sheet1!$G$1</c:f>
              <c:strCache>
                <c:ptCount val="1"/>
                <c:pt idx="0">
                  <c:v>June</c:v>
                </c:pt>
              </c:strCache>
            </c:strRef>
          </c:tx>
          <c:spPr>
            <a:solidFill>
              <a:schemeClr val="accent6"/>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Monthly Bookings</c:v>
                </c:pt>
                <c:pt idx="1">
                  <c:v>Daily Population</c:v>
                </c:pt>
                <c:pt idx="2">
                  <c:v>Gaming Related</c:v>
                </c:pt>
                <c:pt idx="3">
                  <c:v>Residents</c:v>
                </c:pt>
              </c:strCache>
            </c:strRef>
          </c:cat>
          <c:val>
            <c:numRef>
              <c:f>Sheet1!$G$2:$G$5</c:f>
            </c:numRef>
          </c:val>
          <c:extLst>
            <c:ext xmlns:c16="http://schemas.microsoft.com/office/drawing/2014/chart" uri="{C3380CC4-5D6E-409C-BE32-E72D297353CC}">
              <c16:uniqueId val="{00000001-3948-47D5-A243-1B961B9BEBF0}"/>
            </c:ext>
          </c:extLst>
        </c:ser>
        <c:dLbls>
          <c:dLblPos val="outEnd"/>
          <c:showLegendKey val="0"/>
          <c:showVal val="1"/>
          <c:showCatName val="0"/>
          <c:showSerName val="0"/>
          <c:showPercent val="0"/>
          <c:showBubbleSize val="0"/>
        </c:dLbls>
        <c:gapWidth val="444"/>
        <c:overlap val="-90"/>
        <c:axId val="395112624"/>
        <c:axId val="395118528"/>
      </c:barChart>
      <c:catAx>
        <c:axId val="3951126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395118528"/>
        <c:crosses val="autoZero"/>
        <c:auto val="1"/>
        <c:lblAlgn val="ctr"/>
        <c:lblOffset val="100"/>
        <c:noMultiLvlLbl val="0"/>
      </c:catAx>
      <c:valAx>
        <c:axId val="395118528"/>
        <c:scaling>
          <c:orientation val="minMax"/>
        </c:scaling>
        <c:delete val="1"/>
        <c:axPos val="l"/>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dirty="0"/>
                  <a:t>Jail stats</a:t>
                </a: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395112624"/>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January</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Victims Served 2021</c:v>
                </c:pt>
                <c:pt idx="1">
                  <c:v>2022</c:v>
                </c:pt>
                <c:pt idx="2">
                  <c:v>Crimes 2021</c:v>
                </c:pt>
                <c:pt idx="3">
                  <c:v>2022</c:v>
                </c:pt>
              </c:strCache>
            </c:strRef>
          </c:cat>
          <c:val>
            <c:numRef>
              <c:f>Sheet1!$B$2:$B$5</c:f>
              <c:numCache>
                <c:formatCode>General</c:formatCode>
                <c:ptCount val="4"/>
                <c:pt idx="0">
                  <c:v>40</c:v>
                </c:pt>
                <c:pt idx="1">
                  <c:v>167</c:v>
                </c:pt>
                <c:pt idx="2">
                  <c:v>69</c:v>
                </c:pt>
                <c:pt idx="3">
                  <c:v>204</c:v>
                </c:pt>
              </c:numCache>
            </c:numRef>
          </c:val>
          <c:extLst>
            <c:ext xmlns:c16="http://schemas.microsoft.com/office/drawing/2014/chart" uri="{C3380CC4-5D6E-409C-BE32-E72D297353CC}">
              <c16:uniqueId val="{00000000-58F7-4426-BEEC-114CCC577209}"/>
            </c:ext>
          </c:extLst>
        </c:ser>
        <c:ser>
          <c:idx val="1"/>
          <c:order val="1"/>
          <c:tx>
            <c:strRef>
              <c:f>Sheet1!$C$1</c:f>
              <c:strCache>
                <c:ptCount val="1"/>
                <c:pt idx="0">
                  <c:v>February</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Victims Served 2021</c:v>
                </c:pt>
                <c:pt idx="1">
                  <c:v>2022</c:v>
                </c:pt>
                <c:pt idx="2">
                  <c:v>Crimes 2021</c:v>
                </c:pt>
                <c:pt idx="3">
                  <c:v>2022</c:v>
                </c:pt>
              </c:strCache>
            </c:strRef>
          </c:cat>
          <c:val>
            <c:numRef>
              <c:f>Sheet1!$C$2:$C$5</c:f>
              <c:numCache>
                <c:formatCode>General</c:formatCode>
                <c:ptCount val="4"/>
                <c:pt idx="0">
                  <c:v>84</c:v>
                </c:pt>
                <c:pt idx="1">
                  <c:v>111</c:v>
                </c:pt>
                <c:pt idx="2">
                  <c:v>134</c:v>
                </c:pt>
                <c:pt idx="3">
                  <c:v>206</c:v>
                </c:pt>
              </c:numCache>
            </c:numRef>
          </c:val>
          <c:extLst>
            <c:ext xmlns:c16="http://schemas.microsoft.com/office/drawing/2014/chart" uri="{C3380CC4-5D6E-409C-BE32-E72D297353CC}">
              <c16:uniqueId val="{00000001-58F7-4426-BEEC-114CCC577209}"/>
            </c:ext>
          </c:extLst>
        </c:ser>
        <c:ser>
          <c:idx val="2"/>
          <c:order val="2"/>
          <c:tx>
            <c:strRef>
              <c:f>Sheet1!$D$1</c:f>
              <c:strCache>
                <c:ptCount val="1"/>
                <c:pt idx="0">
                  <c:v>March</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Victims Served 2021</c:v>
                </c:pt>
                <c:pt idx="1">
                  <c:v>2022</c:v>
                </c:pt>
                <c:pt idx="2">
                  <c:v>Crimes 2021</c:v>
                </c:pt>
                <c:pt idx="3">
                  <c:v>2022</c:v>
                </c:pt>
              </c:strCache>
            </c:strRef>
          </c:cat>
          <c:val>
            <c:numRef>
              <c:f>Sheet1!$D$2:$D$5</c:f>
              <c:numCache>
                <c:formatCode>General</c:formatCode>
                <c:ptCount val="4"/>
                <c:pt idx="0">
                  <c:v>135</c:v>
                </c:pt>
                <c:pt idx="2">
                  <c:v>222</c:v>
                </c:pt>
              </c:numCache>
            </c:numRef>
          </c:val>
          <c:extLst>
            <c:ext xmlns:c16="http://schemas.microsoft.com/office/drawing/2014/chart" uri="{C3380CC4-5D6E-409C-BE32-E72D297353CC}">
              <c16:uniqueId val="{00000002-58F7-4426-BEEC-114CCC577209}"/>
            </c:ext>
          </c:extLst>
        </c:ser>
        <c:ser>
          <c:idx val="3"/>
          <c:order val="3"/>
          <c:tx>
            <c:strRef>
              <c:f>Sheet1!$E$1</c:f>
              <c:strCache>
                <c:ptCount val="1"/>
                <c:pt idx="0">
                  <c:v>April</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Victims Served 2021</c:v>
                </c:pt>
                <c:pt idx="1">
                  <c:v>2022</c:v>
                </c:pt>
                <c:pt idx="2">
                  <c:v>Crimes 2021</c:v>
                </c:pt>
                <c:pt idx="3">
                  <c:v>2022</c:v>
                </c:pt>
              </c:strCache>
            </c:strRef>
          </c:cat>
          <c:val>
            <c:numRef>
              <c:f>Sheet1!$E$2:$E$5</c:f>
              <c:numCache>
                <c:formatCode>General</c:formatCode>
                <c:ptCount val="4"/>
                <c:pt idx="0">
                  <c:v>135</c:v>
                </c:pt>
                <c:pt idx="2">
                  <c:v>217</c:v>
                </c:pt>
              </c:numCache>
            </c:numRef>
          </c:val>
          <c:extLst>
            <c:ext xmlns:c16="http://schemas.microsoft.com/office/drawing/2014/chart" uri="{C3380CC4-5D6E-409C-BE32-E72D297353CC}">
              <c16:uniqueId val="{00000004-58F7-4426-BEEC-114CCC577209}"/>
            </c:ext>
          </c:extLst>
        </c:ser>
        <c:ser>
          <c:idx val="4"/>
          <c:order val="4"/>
          <c:tx>
            <c:strRef>
              <c:f>Sheet1!$F$1</c:f>
              <c:strCache>
                <c:ptCount val="1"/>
                <c:pt idx="0">
                  <c:v>May</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Victims Served 2021</c:v>
                </c:pt>
                <c:pt idx="1">
                  <c:v>2022</c:v>
                </c:pt>
                <c:pt idx="2">
                  <c:v>Crimes 2021</c:v>
                </c:pt>
                <c:pt idx="3">
                  <c:v>2022</c:v>
                </c:pt>
              </c:strCache>
            </c:strRef>
          </c:cat>
          <c:val>
            <c:numRef>
              <c:f>Sheet1!$F$2:$F$5</c:f>
              <c:numCache>
                <c:formatCode>General</c:formatCode>
                <c:ptCount val="4"/>
                <c:pt idx="0">
                  <c:v>120</c:v>
                </c:pt>
                <c:pt idx="2">
                  <c:v>184</c:v>
                </c:pt>
              </c:numCache>
            </c:numRef>
          </c:val>
          <c:extLst>
            <c:ext xmlns:c16="http://schemas.microsoft.com/office/drawing/2014/chart" uri="{C3380CC4-5D6E-409C-BE32-E72D297353CC}">
              <c16:uniqueId val="{00000005-58F7-4426-BEEC-114CCC577209}"/>
            </c:ext>
          </c:extLst>
        </c:ser>
        <c:dLbls>
          <c:dLblPos val="outEnd"/>
          <c:showLegendKey val="0"/>
          <c:showVal val="1"/>
          <c:showCatName val="0"/>
          <c:showSerName val="0"/>
          <c:showPercent val="0"/>
          <c:showBubbleSize val="0"/>
        </c:dLbls>
        <c:gapWidth val="444"/>
        <c:overlap val="-90"/>
        <c:axId val="436873928"/>
        <c:axId val="436877864"/>
      </c:barChart>
      <c:catAx>
        <c:axId val="43687392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436877864"/>
        <c:crosses val="autoZero"/>
        <c:auto val="1"/>
        <c:lblAlgn val="ctr"/>
        <c:lblOffset val="100"/>
        <c:noMultiLvlLbl val="0"/>
      </c:catAx>
      <c:valAx>
        <c:axId val="436877864"/>
        <c:scaling>
          <c:orientation val="minMax"/>
        </c:scaling>
        <c:delete val="1"/>
        <c:axPos val="l"/>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dirty="0"/>
                  <a:t>Calls </a:t>
                </a: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436873928"/>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046111616057859"/>
          <c:y val="0"/>
          <c:w val="0.86929922142008653"/>
          <c:h val="0.49728595263881975"/>
        </c:manualLayout>
      </c:layout>
      <c:barChart>
        <c:barDir val="col"/>
        <c:grouping val="clustered"/>
        <c:varyColors val="0"/>
        <c:ser>
          <c:idx val="0"/>
          <c:order val="0"/>
          <c:tx>
            <c:strRef>
              <c:f>Sheet1!$B$1</c:f>
              <c:strCache>
                <c:ptCount val="1"/>
                <c:pt idx="0">
                  <c:v>January</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Assault 2021</c:v>
                </c:pt>
                <c:pt idx="1">
                  <c:v>2022</c:v>
                </c:pt>
                <c:pt idx="2">
                  <c:v>Domestic Violence 2021</c:v>
                </c:pt>
                <c:pt idx="3">
                  <c:v>2022</c:v>
                </c:pt>
                <c:pt idx="4">
                  <c:v>Harassment                                           2021</c:v>
                </c:pt>
                <c:pt idx="5">
                  <c:v>2022</c:v>
                </c:pt>
                <c:pt idx="6">
                  <c:v>Menacing 2021</c:v>
                </c:pt>
                <c:pt idx="7">
                  <c:v>2022</c:v>
                </c:pt>
                <c:pt idx="8">
                  <c:v>ID Theft/                            Fraud 2021</c:v>
                </c:pt>
                <c:pt idx="9">
                  <c:v>2022</c:v>
                </c:pt>
              </c:strCache>
            </c:strRef>
          </c:cat>
          <c:val>
            <c:numRef>
              <c:f>Sheet1!$B$2:$B$11</c:f>
              <c:numCache>
                <c:formatCode>General</c:formatCode>
                <c:ptCount val="10"/>
                <c:pt idx="0">
                  <c:v>26</c:v>
                </c:pt>
                <c:pt idx="1">
                  <c:v>35</c:v>
                </c:pt>
                <c:pt idx="2">
                  <c:v>39</c:v>
                </c:pt>
                <c:pt idx="3">
                  <c:v>68</c:v>
                </c:pt>
                <c:pt idx="4">
                  <c:v>24</c:v>
                </c:pt>
                <c:pt idx="5">
                  <c:v>36</c:v>
                </c:pt>
                <c:pt idx="6">
                  <c:v>6</c:v>
                </c:pt>
                <c:pt idx="7">
                  <c:v>0</c:v>
                </c:pt>
                <c:pt idx="8">
                  <c:v>20</c:v>
                </c:pt>
                <c:pt idx="9">
                  <c:v>0</c:v>
                </c:pt>
              </c:numCache>
            </c:numRef>
          </c:val>
          <c:extLst>
            <c:ext xmlns:c16="http://schemas.microsoft.com/office/drawing/2014/chart" uri="{C3380CC4-5D6E-409C-BE32-E72D297353CC}">
              <c16:uniqueId val="{00000000-AD4C-4F3C-ADF5-9089B3B4698B}"/>
            </c:ext>
          </c:extLst>
        </c:ser>
        <c:ser>
          <c:idx val="1"/>
          <c:order val="1"/>
          <c:tx>
            <c:strRef>
              <c:f>Sheet1!$C$1</c:f>
              <c:strCache>
                <c:ptCount val="1"/>
                <c:pt idx="0">
                  <c:v>February</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Assault 2021</c:v>
                </c:pt>
                <c:pt idx="1">
                  <c:v>2022</c:v>
                </c:pt>
                <c:pt idx="2">
                  <c:v>Domestic Violence 2021</c:v>
                </c:pt>
                <c:pt idx="3">
                  <c:v>2022</c:v>
                </c:pt>
                <c:pt idx="4">
                  <c:v>Harassment                                           2021</c:v>
                </c:pt>
                <c:pt idx="5">
                  <c:v>2022</c:v>
                </c:pt>
                <c:pt idx="6">
                  <c:v>Menacing 2021</c:v>
                </c:pt>
                <c:pt idx="7">
                  <c:v>2022</c:v>
                </c:pt>
                <c:pt idx="8">
                  <c:v>ID Theft/                            Fraud 2021</c:v>
                </c:pt>
                <c:pt idx="9">
                  <c:v>2022</c:v>
                </c:pt>
              </c:strCache>
            </c:strRef>
          </c:cat>
          <c:val>
            <c:numRef>
              <c:f>Sheet1!$C$2:$C$11</c:f>
              <c:numCache>
                <c:formatCode>General</c:formatCode>
                <c:ptCount val="10"/>
                <c:pt idx="0">
                  <c:v>22</c:v>
                </c:pt>
                <c:pt idx="1">
                  <c:v>25</c:v>
                </c:pt>
                <c:pt idx="2">
                  <c:v>48</c:v>
                </c:pt>
                <c:pt idx="3">
                  <c:v>53</c:v>
                </c:pt>
                <c:pt idx="4">
                  <c:v>22</c:v>
                </c:pt>
                <c:pt idx="5">
                  <c:v>34</c:v>
                </c:pt>
                <c:pt idx="6">
                  <c:v>6</c:v>
                </c:pt>
                <c:pt idx="7">
                  <c:v>7</c:v>
                </c:pt>
                <c:pt idx="8">
                  <c:v>16</c:v>
                </c:pt>
                <c:pt idx="9">
                  <c:v>22</c:v>
                </c:pt>
              </c:numCache>
            </c:numRef>
          </c:val>
          <c:extLst>
            <c:ext xmlns:c16="http://schemas.microsoft.com/office/drawing/2014/chart" uri="{C3380CC4-5D6E-409C-BE32-E72D297353CC}">
              <c16:uniqueId val="{00000001-AD4C-4F3C-ADF5-9089B3B4698B}"/>
            </c:ext>
          </c:extLst>
        </c:ser>
        <c:ser>
          <c:idx val="2"/>
          <c:order val="2"/>
          <c:tx>
            <c:strRef>
              <c:f>Sheet1!$D$1</c:f>
              <c:strCache>
                <c:ptCount val="1"/>
                <c:pt idx="0">
                  <c:v>March</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Assault 2021</c:v>
                </c:pt>
                <c:pt idx="1">
                  <c:v>2022</c:v>
                </c:pt>
                <c:pt idx="2">
                  <c:v>Domestic Violence 2021</c:v>
                </c:pt>
                <c:pt idx="3">
                  <c:v>2022</c:v>
                </c:pt>
                <c:pt idx="4">
                  <c:v>Harassment                                           2021</c:v>
                </c:pt>
                <c:pt idx="5">
                  <c:v>2022</c:v>
                </c:pt>
                <c:pt idx="6">
                  <c:v>Menacing 2021</c:v>
                </c:pt>
                <c:pt idx="7">
                  <c:v>2022</c:v>
                </c:pt>
                <c:pt idx="8">
                  <c:v>ID Theft/                            Fraud 2021</c:v>
                </c:pt>
                <c:pt idx="9">
                  <c:v>2022</c:v>
                </c:pt>
              </c:strCache>
            </c:strRef>
          </c:cat>
          <c:val>
            <c:numRef>
              <c:f>Sheet1!$D$2:$D$11</c:f>
              <c:numCache>
                <c:formatCode>General</c:formatCode>
                <c:ptCount val="10"/>
                <c:pt idx="0">
                  <c:v>35</c:v>
                </c:pt>
                <c:pt idx="2">
                  <c:v>60</c:v>
                </c:pt>
                <c:pt idx="4">
                  <c:v>19</c:v>
                </c:pt>
                <c:pt idx="6">
                  <c:v>12</c:v>
                </c:pt>
                <c:pt idx="8">
                  <c:v>43</c:v>
                </c:pt>
              </c:numCache>
            </c:numRef>
          </c:val>
          <c:extLst>
            <c:ext xmlns:c16="http://schemas.microsoft.com/office/drawing/2014/chart" uri="{C3380CC4-5D6E-409C-BE32-E72D297353CC}">
              <c16:uniqueId val="{00000002-AD4C-4F3C-ADF5-9089B3B4698B}"/>
            </c:ext>
          </c:extLst>
        </c:ser>
        <c:ser>
          <c:idx val="3"/>
          <c:order val="3"/>
          <c:tx>
            <c:strRef>
              <c:f>Sheet1!$E$1</c:f>
              <c:strCache>
                <c:ptCount val="1"/>
                <c:pt idx="0">
                  <c:v>April</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Assault 2021</c:v>
                </c:pt>
                <c:pt idx="1">
                  <c:v>2022</c:v>
                </c:pt>
                <c:pt idx="2">
                  <c:v>Domestic Violence 2021</c:v>
                </c:pt>
                <c:pt idx="3">
                  <c:v>2022</c:v>
                </c:pt>
                <c:pt idx="4">
                  <c:v>Harassment                                           2021</c:v>
                </c:pt>
                <c:pt idx="5">
                  <c:v>2022</c:v>
                </c:pt>
                <c:pt idx="6">
                  <c:v>Menacing 2021</c:v>
                </c:pt>
                <c:pt idx="7">
                  <c:v>2022</c:v>
                </c:pt>
                <c:pt idx="8">
                  <c:v>ID Theft/                            Fraud 2021</c:v>
                </c:pt>
                <c:pt idx="9">
                  <c:v>2022</c:v>
                </c:pt>
              </c:strCache>
            </c:strRef>
          </c:cat>
          <c:val>
            <c:numRef>
              <c:f>Sheet1!$E$2:$E$11</c:f>
              <c:numCache>
                <c:formatCode>General</c:formatCode>
                <c:ptCount val="10"/>
                <c:pt idx="0">
                  <c:v>41</c:v>
                </c:pt>
                <c:pt idx="2">
                  <c:v>51</c:v>
                </c:pt>
                <c:pt idx="4">
                  <c:v>25</c:v>
                </c:pt>
                <c:pt idx="6">
                  <c:v>8</c:v>
                </c:pt>
                <c:pt idx="8">
                  <c:v>48</c:v>
                </c:pt>
              </c:numCache>
            </c:numRef>
          </c:val>
          <c:extLst>
            <c:ext xmlns:c16="http://schemas.microsoft.com/office/drawing/2014/chart" uri="{C3380CC4-5D6E-409C-BE32-E72D297353CC}">
              <c16:uniqueId val="{00000004-AD4C-4F3C-ADF5-9089B3B4698B}"/>
            </c:ext>
          </c:extLst>
        </c:ser>
        <c:ser>
          <c:idx val="4"/>
          <c:order val="4"/>
          <c:tx>
            <c:strRef>
              <c:f>Sheet1!$F$1</c:f>
              <c:strCache>
                <c:ptCount val="1"/>
                <c:pt idx="0">
                  <c:v>May</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Assault 2021</c:v>
                </c:pt>
                <c:pt idx="1">
                  <c:v>2022</c:v>
                </c:pt>
                <c:pt idx="2">
                  <c:v>Domestic Violence 2021</c:v>
                </c:pt>
                <c:pt idx="3">
                  <c:v>2022</c:v>
                </c:pt>
                <c:pt idx="4">
                  <c:v>Harassment                                           2021</c:v>
                </c:pt>
                <c:pt idx="5">
                  <c:v>2022</c:v>
                </c:pt>
                <c:pt idx="6">
                  <c:v>Menacing 2021</c:v>
                </c:pt>
                <c:pt idx="7">
                  <c:v>2022</c:v>
                </c:pt>
                <c:pt idx="8">
                  <c:v>ID Theft/                            Fraud 2021</c:v>
                </c:pt>
                <c:pt idx="9">
                  <c:v>2022</c:v>
                </c:pt>
              </c:strCache>
            </c:strRef>
          </c:cat>
          <c:val>
            <c:numRef>
              <c:f>Sheet1!$F$2:$F$11</c:f>
              <c:numCache>
                <c:formatCode>General</c:formatCode>
                <c:ptCount val="10"/>
                <c:pt idx="0">
                  <c:v>26</c:v>
                </c:pt>
                <c:pt idx="2">
                  <c:v>42</c:v>
                </c:pt>
                <c:pt idx="4">
                  <c:v>21</c:v>
                </c:pt>
                <c:pt idx="6">
                  <c:v>1</c:v>
                </c:pt>
                <c:pt idx="8">
                  <c:v>54</c:v>
                </c:pt>
              </c:numCache>
            </c:numRef>
          </c:val>
          <c:extLst>
            <c:ext xmlns:c16="http://schemas.microsoft.com/office/drawing/2014/chart" uri="{C3380CC4-5D6E-409C-BE32-E72D297353CC}">
              <c16:uniqueId val="{00000005-AD4C-4F3C-ADF5-9089B3B4698B}"/>
            </c:ext>
          </c:extLst>
        </c:ser>
        <c:dLbls>
          <c:dLblPos val="outEnd"/>
          <c:showLegendKey val="0"/>
          <c:showVal val="1"/>
          <c:showCatName val="0"/>
          <c:showSerName val="0"/>
          <c:showPercent val="0"/>
          <c:showBubbleSize val="0"/>
        </c:dLbls>
        <c:gapWidth val="444"/>
        <c:overlap val="-90"/>
        <c:axId val="479574008"/>
        <c:axId val="479570400"/>
      </c:barChart>
      <c:catAx>
        <c:axId val="47957400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479570400"/>
        <c:crosses val="autoZero"/>
        <c:auto val="1"/>
        <c:lblAlgn val="ctr"/>
        <c:lblOffset val="100"/>
        <c:noMultiLvlLbl val="0"/>
      </c:catAx>
      <c:valAx>
        <c:axId val="479570400"/>
        <c:scaling>
          <c:orientation val="minMax"/>
        </c:scaling>
        <c:delete val="1"/>
        <c:axPos val="l"/>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dirty="0"/>
                  <a:t>Calls For service</a:t>
                </a: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479574008"/>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January</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Sex Assault 2021</c:v>
                </c:pt>
                <c:pt idx="1">
                  <c:v>2022</c:v>
                </c:pt>
                <c:pt idx="2">
                  <c:v>SA Child 2021</c:v>
                </c:pt>
                <c:pt idx="3">
                  <c:v>2022</c:v>
                </c:pt>
                <c:pt idx="4">
                  <c:v>Child Abuse/                Neglect 2021</c:v>
                </c:pt>
                <c:pt idx="5">
                  <c:v>2022</c:v>
                </c:pt>
                <c:pt idx="6">
                  <c:v>Stalking 2021</c:v>
                </c:pt>
                <c:pt idx="7">
                  <c:v>2022</c:v>
                </c:pt>
                <c:pt idx="8">
                  <c:v>PO Violation 2021</c:v>
                </c:pt>
                <c:pt idx="9">
                  <c:v>2022</c:v>
                </c:pt>
              </c:strCache>
            </c:strRef>
          </c:cat>
          <c:val>
            <c:numRef>
              <c:f>Sheet1!$B$2:$B$11</c:f>
              <c:numCache>
                <c:formatCode>General</c:formatCode>
                <c:ptCount val="10"/>
                <c:pt idx="0">
                  <c:v>0</c:v>
                </c:pt>
                <c:pt idx="1">
                  <c:v>5</c:v>
                </c:pt>
                <c:pt idx="2">
                  <c:v>1</c:v>
                </c:pt>
                <c:pt idx="3">
                  <c:v>11</c:v>
                </c:pt>
                <c:pt idx="4">
                  <c:v>2</c:v>
                </c:pt>
                <c:pt idx="5">
                  <c:v>4</c:v>
                </c:pt>
                <c:pt idx="6">
                  <c:v>16</c:v>
                </c:pt>
                <c:pt idx="7">
                  <c:v>2</c:v>
                </c:pt>
                <c:pt idx="8">
                  <c:v>10</c:v>
                </c:pt>
                <c:pt idx="9">
                  <c:v>23</c:v>
                </c:pt>
              </c:numCache>
            </c:numRef>
          </c:val>
          <c:extLst>
            <c:ext xmlns:c16="http://schemas.microsoft.com/office/drawing/2014/chart" uri="{C3380CC4-5D6E-409C-BE32-E72D297353CC}">
              <c16:uniqueId val="{00000000-AD4C-4F3C-ADF5-9089B3B4698B}"/>
            </c:ext>
          </c:extLst>
        </c:ser>
        <c:ser>
          <c:idx val="1"/>
          <c:order val="1"/>
          <c:tx>
            <c:strRef>
              <c:f>Sheet1!$C$1</c:f>
              <c:strCache>
                <c:ptCount val="1"/>
                <c:pt idx="0">
                  <c:v>February</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Sex Assault 2021</c:v>
                </c:pt>
                <c:pt idx="1">
                  <c:v>2022</c:v>
                </c:pt>
                <c:pt idx="2">
                  <c:v>SA Child 2021</c:v>
                </c:pt>
                <c:pt idx="3">
                  <c:v>2022</c:v>
                </c:pt>
                <c:pt idx="4">
                  <c:v>Child Abuse/                Neglect 2021</c:v>
                </c:pt>
                <c:pt idx="5">
                  <c:v>2022</c:v>
                </c:pt>
                <c:pt idx="6">
                  <c:v>Stalking 2021</c:v>
                </c:pt>
                <c:pt idx="7">
                  <c:v>2022</c:v>
                </c:pt>
                <c:pt idx="8">
                  <c:v>PO Violation 2021</c:v>
                </c:pt>
                <c:pt idx="9">
                  <c:v>2022</c:v>
                </c:pt>
              </c:strCache>
            </c:strRef>
          </c:cat>
          <c:val>
            <c:numRef>
              <c:f>Sheet1!$C$2:$C$11</c:f>
              <c:numCache>
                <c:formatCode>General</c:formatCode>
                <c:ptCount val="10"/>
                <c:pt idx="0">
                  <c:v>0</c:v>
                </c:pt>
                <c:pt idx="1">
                  <c:v>4</c:v>
                </c:pt>
                <c:pt idx="2">
                  <c:v>1</c:v>
                </c:pt>
                <c:pt idx="3">
                  <c:v>0</c:v>
                </c:pt>
                <c:pt idx="4">
                  <c:v>4</c:v>
                </c:pt>
                <c:pt idx="5">
                  <c:v>1</c:v>
                </c:pt>
                <c:pt idx="6">
                  <c:v>6</c:v>
                </c:pt>
                <c:pt idx="7">
                  <c:v>5</c:v>
                </c:pt>
                <c:pt idx="8">
                  <c:v>11</c:v>
                </c:pt>
                <c:pt idx="9">
                  <c:v>20</c:v>
                </c:pt>
              </c:numCache>
            </c:numRef>
          </c:val>
          <c:extLst>
            <c:ext xmlns:c16="http://schemas.microsoft.com/office/drawing/2014/chart" uri="{C3380CC4-5D6E-409C-BE32-E72D297353CC}">
              <c16:uniqueId val="{00000001-AD4C-4F3C-ADF5-9089B3B4698B}"/>
            </c:ext>
          </c:extLst>
        </c:ser>
        <c:ser>
          <c:idx val="2"/>
          <c:order val="2"/>
          <c:tx>
            <c:strRef>
              <c:f>Sheet1!$D$1</c:f>
              <c:strCache>
                <c:ptCount val="1"/>
                <c:pt idx="0">
                  <c:v>March</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Sex Assault 2021</c:v>
                </c:pt>
                <c:pt idx="1">
                  <c:v>2022</c:v>
                </c:pt>
                <c:pt idx="2">
                  <c:v>SA Child 2021</c:v>
                </c:pt>
                <c:pt idx="3">
                  <c:v>2022</c:v>
                </c:pt>
                <c:pt idx="4">
                  <c:v>Child Abuse/                Neglect 2021</c:v>
                </c:pt>
                <c:pt idx="5">
                  <c:v>2022</c:v>
                </c:pt>
                <c:pt idx="6">
                  <c:v>Stalking 2021</c:v>
                </c:pt>
                <c:pt idx="7">
                  <c:v>2022</c:v>
                </c:pt>
                <c:pt idx="8">
                  <c:v>PO Violation 2021</c:v>
                </c:pt>
                <c:pt idx="9">
                  <c:v>2022</c:v>
                </c:pt>
              </c:strCache>
            </c:strRef>
          </c:cat>
          <c:val>
            <c:numRef>
              <c:f>Sheet1!$D$2:$D$11</c:f>
              <c:numCache>
                <c:formatCode>General</c:formatCode>
                <c:ptCount val="10"/>
                <c:pt idx="0">
                  <c:v>5</c:v>
                </c:pt>
                <c:pt idx="2">
                  <c:v>4</c:v>
                </c:pt>
                <c:pt idx="4">
                  <c:v>5</c:v>
                </c:pt>
                <c:pt idx="6">
                  <c:v>12</c:v>
                </c:pt>
                <c:pt idx="8">
                  <c:v>11</c:v>
                </c:pt>
              </c:numCache>
            </c:numRef>
          </c:val>
          <c:extLst>
            <c:ext xmlns:c16="http://schemas.microsoft.com/office/drawing/2014/chart" uri="{C3380CC4-5D6E-409C-BE32-E72D297353CC}">
              <c16:uniqueId val="{00000002-AD4C-4F3C-ADF5-9089B3B4698B}"/>
            </c:ext>
          </c:extLst>
        </c:ser>
        <c:ser>
          <c:idx val="3"/>
          <c:order val="3"/>
          <c:tx>
            <c:strRef>
              <c:f>Sheet1!$E$1</c:f>
              <c:strCache>
                <c:ptCount val="1"/>
                <c:pt idx="0">
                  <c:v>April</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Sex Assault 2021</c:v>
                </c:pt>
                <c:pt idx="1">
                  <c:v>2022</c:v>
                </c:pt>
                <c:pt idx="2">
                  <c:v>SA Child 2021</c:v>
                </c:pt>
                <c:pt idx="3">
                  <c:v>2022</c:v>
                </c:pt>
                <c:pt idx="4">
                  <c:v>Child Abuse/                Neglect 2021</c:v>
                </c:pt>
                <c:pt idx="5">
                  <c:v>2022</c:v>
                </c:pt>
                <c:pt idx="6">
                  <c:v>Stalking 2021</c:v>
                </c:pt>
                <c:pt idx="7">
                  <c:v>2022</c:v>
                </c:pt>
                <c:pt idx="8">
                  <c:v>PO Violation 2021</c:v>
                </c:pt>
                <c:pt idx="9">
                  <c:v>2022</c:v>
                </c:pt>
              </c:strCache>
            </c:strRef>
          </c:cat>
          <c:val>
            <c:numRef>
              <c:f>Sheet1!$E$2:$E$11</c:f>
              <c:numCache>
                <c:formatCode>General</c:formatCode>
                <c:ptCount val="10"/>
                <c:pt idx="0">
                  <c:v>6</c:v>
                </c:pt>
                <c:pt idx="2">
                  <c:v>1</c:v>
                </c:pt>
                <c:pt idx="4">
                  <c:v>3</c:v>
                </c:pt>
                <c:pt idx="6">
                  <c:v>8</c:v>
                </c:pt>
                <c:pt idx="8">
                  <c:v>15</c:v>
                </c:pt>
              </c:numCache>
            </c:numRef>
          </c:val>
          <c:extLst>
            <c:ext xmlns:c16="http://schemas.microsoft.com/office/drawing/2014/chart" uri="{C3380CC4-5D6E-409C-BE32-E72D297353CC}">
              <c16:uniqueId val="{00000004-AD4C-4F3C-ADF5-9089B3B4698B}"/>
            </c:ext>
          </c:extLst>
        </c:ser>
        <c:ser>
          <c:idx val="4"/>
          <c:order val="4"/>
          <c:tx>
            <c:strRef>
              <c:f>Sheet1!$F$1</c:f>
              <c:strCache>
                <c:ptCount val="1"/>
                <c:pt idx="0">
                  <c:v>May</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Sex Assault 2021</c:v>
                </c:pt>
                <c:pt idx="1">
                  <c:v>2022</c:v>
                </c:pt>
                <c:pt idx="2">
                  <c:v>SA Child 2021</c:v>
                </c:pt>
                <c:pt idx="3">
                  <c:v>2022</c:v>
                </c:pt>
                <c:pt idx="4">
                  <c:v>Child Abuse/                Neglect 2021</c:v>
                </c:pt>
                <c:pt idx="5">
                  <c:v>2022</c:v>
                </c:pt>
                <c:pt idx="6">
                  <c:v>Stalking 2021</c:v>
                </c:pt>
                <c:pt idx="7">
                  <c:v>2022</c:v>
                </c:pt>
                <c:pt idx="8">
                  <c:v>PO Violation 2021</c:v>
                </c:pt>
                <c:pt idx="9">
                  <c:v>2022</c:v>
                </c:pt>
              </c:strCache>
            </c:strRef>
          </c:cat>
          <c:val>
            <c:numRef>
              <c:f>Sheet1!$F$2:$F$11</c:f>
              <c:numCache>
                <c:formatCode>General</c:formatCode>
                <c:ptCount val="10"/>
                <c:pt idx="0">
                  <c:v>5</c:v>
                </c:pt>
                <c:pt idx="2">
                  <c:v>1</c:v>
                </c:pt>
                <c:pt idx="4">
                  <c:v>1</c:v>
                </c:pt>
                <c:pt idx="6">
                  <c:v>7</c:v>
                </c:pt>
                <c:pt idx="8">
                  <c:v>16</c:v>
                </c:pt>
              </c:numCache>
            </c:numRef>
          </c:val>
          <c:extLst>
            <c:ext xmlns:c16="http://schemas.microsoft.com/office/drawing/2014/chart" uri="{C3380CC4-5D6E-409C-BE32-E72D297353CC}">
              <c16:uniqueId val="{00000001-93F0-4954-AFDB-B45DD56778D4}"/>
            </c:ext>
          </c:extLst>
        </c:ser>
        <c:dLbls>
          <c:dLblPos val="outEnd"/>
          <c:showLegendKey val="0"/>
          <c:showVal val="1"/>
          <c:showCatName val="0"/>
          <c:showSerName val="0"/>
          <c:showPercent val="0"/>
          <c:showBubbleSize val="0"/>
        </c:dLbls>
        <c:gapWidth val="444"/>
        <c:overlap val="-90"/>
        <c:axId val="479574008"/>
        <c:axId val="479570400"/>
      </c:barChart>
      <c:catAx>
        <c:axId val="47957400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479570400"/>
        <c:crosses val="autoZero"/>
        <c:auto val="1"/>
        <c:lblAlgn val="ctr"/>
        <c:lblOffset val="100"/>
        <c:noMultiLvlLbl val="0"/>
      </c:catAx>
      <c:valAx>
        <c:axId val="479570400"/>
        <c:scaling>
          <c:orientation val="minMax"/>
        </c:scaling>
        <c:delete val="1"/>
        <c:axPos val="l"/>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dirty="0"/>
                  <a:t>Types </a:t>
                </a:r>
                <a:r>
                  <a:rPr lang="en-US" dirty="0" err="1"/>
                  <a:t>VRa</a:t>
                </a:r>
                <a:endParaRPr lang="en-US" dirty="0"/>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479574008"/>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January</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Items Booked in 2021</c:v>
                </c:pt>
                <c:pt idx="1">
                  <c:v>2022</c:v>
                </c:pt>
                <c:pt idx="2">
                  <c:v>Items Disposed 2021</c:v>
                </c:pt>
                <c:pt idx="3">
                  <c:v>2022</c:v>
                </c:pt>
              </c:strCache>
            </c:strRef>
          </c:cat>
          <c:val>
            <c:numRef>
              <c:f>Sheet1!$B$2:$B$5</c:f>
              <c:numCache>
                <c:formatCode>General</c:formatCode>
                <c:ptCount val="4"/>
                <c:pt idx="0">
                  <c:v>40</c:v>
                </c:pt>
                <c:pt idx="1">
                  <c:v>35</c:v>
                </c:pt>
                <c:pt idx="2">
                  <c:v>69</c:v>
                </c:pt>
                <c:pt idx="3">
                  <c:v>7</c:v>
                </c:pt>
              </c:numCache>
            </c:numRef>
          </c:val>
          <c:extLst>
            <c:ext xmlns:c16="http://schemas.microsoft.com/office/drawing/2014/chart" uri="{C3380CC4-5D6E-409C-BE32-E72D297353CC}">
              <c16:uniqueId val="{00000000-8C68-4D6B-AB65-CAF78502A1E0}"/>
            </c:ext>
          </c:extLst>
        </c:ser>
        <c:ser>
          <c:idx val="1"/>
          <c:order val="1"/>
          <c:tx>
            <c:strRef>
              <c:f>Sheet1!$C$1</c:f>
              <c:strCache>
                <c:ptCount val="1"/>
                <c:pt idx="0">
                  <c:v>February</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Items Booked in 2021</c:v>
                </c:pt>
                <c:pt idx="1">
                  <c:v>2022</c:v>
                </c:pt>
                <c:pt idx="2">
                  <c:v>Items Disposed 2021</c:v>
                </c:pt>
                <c:pt idx="3">
                  <c:v>2022</c:v>
                </c:pt>
              </c:strCache>
            </c:strRef>
          </c:cat>
          <c:val>
            <c:numRef>
              <c:f>Sheet1!$C$2:$C$5</c:f>
              <c:numCache>
                <c:formatCode>General</c:formatCode>
                <c:ptCount val="4"/>
                <c:pt idx="0">
                  <c:v>40</c:v>
                </c:pt>
                <c:pt idx="1">
                  <c:v>68</c:v>
                </c:pt>
                <c:pt idx="2">
                  <c:v>72</c:v>
                </c:pt>
                <c:pt idx="3">
                  <c:v>100</c:v>
                </c:pt>
              </c:numCache>
            </c:numRef>
          </c:val>
          <c:extLst>
            <c:ext xmlns:c16="http://schemas.microsoft.com/office/drawing/2014/chart" uri="{C3380CC4-5D6E-409C-BE32-E72D297353CC}">
              <c16:uniqueId val="{00000001-8C68-4D6B-AB65-CAF78502A1E0}"/>
            </c:ext>
          </c:extLst>
        </c:ser>
        <c:ser>
          <c:idx val="2"/>
          <c:order val="2"/>
          <c:tx>
            <c:strRef>
              <c:f>Sheet1!$D$1</c:f>
              <c:strCache>
                <c:ptCount val="1"/>
                <c:pt idx="0">
                  <c:v>March</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Items Booked in 2021</c:v>
                </c:pt>
                <c:pt idx="1">
                  <c:v>2022</c:v>
                </c:pt>
                <c:pt idx="2">
                  <c:v>Items Disposed 2021</c:v>
                </c:pt>
                <c:pt idx="3">
                  <c:v>2022</c:v>
                </c:pt>
              </c:strCache>
            </c:strRef>
          </c:cat>
          <c:val>
            <c:numRef>
              <c:f>Sheet1!$D$2:$D$5</c:f>
              <c:numCache>
                <c:formatCode>General</c:formatCode>
                <c:ptCount val="4"/>
                <c:pt idx="0">
                  <c:v>9</c:v>
                </c:pt>
                <c:pt idx="2">
                  <c:v>73</c:v>
                </c:pt>
              </c:numCache>
            </c:numRef>
          </c:val>
          <c:extLst>
            <c:ext xmlns:c16="http://schemas.microsoft.com/office/drawing/2014/chart" uri="{C3380CC4-5D6E-409C-BE32-E72D297353CC}">
              <c16:uniqueId val="{00000002-8C68-4D6B-AB65-CAF78502A1E0}"/>
            </c:ext>
          </c:extLst>
        </c:ser>
        <c:ser>
          <c:idx val="3"/>
          <c:order val="3"/>
          <c:tx>
            <c:strRef>
              <c:f>Sheet1!$E$1</c:f>
              <c:strCache>
                <c:ptCount val="1"/>
                <c:pt idx="0">
                  <c:v>April</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Items Booked in 2021</c:v>
                </c:pt>
                <c:pt idx="1">
                  <c:v>2022</c:v>
                </c:pt>
                <c:pt idx="2">
                  <c:v>Items Disposed 2021</c:v>
                </c:pt>
                <c:pt idx="3">
                  <c:v>2022</c:v>
                </c:pt>
              </c:strCache>
            </c:strRef>
          </c:cat>
          <c:val>
            <c:numRef>
              <c:f>Sheet1!$E$2:$E$5</c:f>
              <c:numCache>
                <c:formatCode>General</c:formatCode>
                <c:ptCount val="4"/>
                <c:pt idx="0">
                  <c:v>38</c:v>
                </c:pt>
                <c:pt idx="2">
                  <c:v>70</c:v>
                </c:pt>
              </c:numCache>
            </c:numRef>
          </c:val>
          <c:extLst>
            <c:ext xmlns:c16="http://schemas.microsoft.com/office/drawing/2014/chart" uri="{C3380CC4-5D6E-409C-BE32-E72D297353CC}">
              <c16:uniqueId val="{00000004-8C68-4D6B-AB65-CAF78502A1E0}"/>
            </c:ext>
          </c:extLst>
        </c:ser>
        <c:ser>
          <c:idx val="4"/>
          <c:order val="4"/>
          <c:tx>
            <c:strRef>
              <c:f>Sheet1!$F$1</c:f>
              <c:strCache>
                <c:ptCount val="1"/>
                <c:pt idx="0">
                  <c:v>May</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Items Booked in 2021</c:v>
                </c:pt>
                <c:pt idx="1">
                  <c:v>2022</c:v>
                </c:pt>
                <c:pt idx="2">
                  <c:v>Items Disposed 2021</c:v>
                </c:pt>
                <c:pt idx="3">
                  <c:v>2022</c:v>
                </c:pt>
              </c:strCache>
            </c:strRef>
          </c:cat>
          <c:val>
            <c:numRef>
              <c:f>Sheet1!$F$2:$F$5</c:f>
              <c:numCache>
                <c:formatCode>General</c:formatCode>
                <c:ptCount val="4"/>
                <c:pt idx="0">
                  <c:v>61</c:v>
                </c:pt>
                <c:pt idx="2">
                  <c:v>46</c:v>
                </c:pt>
              </c:numCache>
            </c:numRef>
          </c:val>
          <c:extLst>
            <c:ext xmlns:c16="http://schemas.microsoft.com/office/drawing/2014/chart" uri="{C3380CC4-5D6E-409C-BE32-E72D297353CC}">
              <c16:uniqueId val="{00000005-8C68-4D6B-AB65-CAF78502A1E0}"/>
            </c:ext>
          </c:extLst>
        </c:ser>
        <c:dLbls>
          <c:dLblPos val="outEnd"/>
          <c:showLegendKey val="0"/>
          <c:showVal val="1"/>
          <c:showCatName val="0"/>
          <c:showSerName val="0"/>
          <c:showPercent val="0"/>
          <c:showBubbleSize val="0"/>
        </c:dLbls>
        <c:gapWidth val="444"/>
        <c:axId val="395111640"/>
        <c:axId val="395117872"/>
      </c:barChart>
      <c:catAx>
        <c:axId val="39511164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395117872"/>
        <c:crosses val="autoZero"/>
        <c:auto val="1"/>
        <c:lblAlgn val="ctr"/>
        <c:lblOffset val="100"/>
        <c:noMultiLvlLbl val="0"/>
      </c:catAx>
      <c:valAx>
        <c:axId val="395117872"/>
        <c:scaling>
          <c:orientation val="minMax"/>
        </c:scaling>
        <c:delete val="1"/>
        <c:axPos val="l"/>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dirty="0"/>
                  <a:t>Items tracked</a:t>
                </a: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395111640"/>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January</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Sheet1!$A$2:$A$3</c:f>
              <c:strCache>
                <c:ptCount val="2"/>
                <c:pt idx="0">
                  <c:v>Total Items 2021</c:v>
                </c:pt>
                <c:pt idx="1">
                  <c:v>2022</c:v>
                </c:pt>
              </c:strCache>
            </c:strRef>
          </c:cat>
          <c:val>
            <c:numRef>
              <c:f>Sheet1!$B$2:$B$3</c:f>
              <c:numCache>
                <c:formatCode>General</c:formatCode>
                <c:ptCount val="2"/>
                <c:pt idx="0">
                  <c:v>9263</c:v>
                </c:pt>
                <c:pt idx="1">
                  <c:v>9085</c:v>
                </c:pt>
              </c:numCache>
            </c:numRef>
          </c:val>
          <c:extLst>
            <c:ext xmlns:c16="http://schemas.microsoft.com/office/drawing/2014/chart" uri="{C3380CC4-5D6E-409C-BE32-E72D297353CC}">
              <c16:uniqueId val="{00000000-81D9-49FA-9E5F-7AE74F8FDC3C}"/>
            </c:ext>
          </c:extLst>
        </c:ser>
        <c:ser>
          <c:idx val="1"/>
          <c:order val="1"/>
          <c:tx>
            <c:strRef>
              <c:f>Sheet1!$C$1</c:f>
              <c:strCache>
                <c:ptCount val="1"/>
                <c:pt idx="0">
                  <c:v>February</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Sheet1!$A$2:$A$3</c:f>
              <c:strCache>
                <c:ptCount val="2"/>
                <c:pt idx="0">
                  <c:v>Total Items 2021</c:v>
                </c:pt>
                <c:pt idx="1">
                  <c:v>2022</c:v>
                </c:pt>
              </c:strCache>
            </c:strRef>
          </c:cat>
          <c:val>
            <c:numRef>
              <c:f>Sheet1!$C$2:$C$3</c:f>
              <c:numCache>
                <c:formatCode>General</c:formatCode>
                <c:ptCount val="2"/>
                <c:pt idx="0">
                  <c:v>9253</c:v>
                </c:pt>
                <c:pt idx="1">
                  <c:v>9059</c:v>
                </c:pt>
              </c:numCache>
            </c:numRef>
          </c:val>
          <c:extLst>
            <c:ext xmlns:c16="http://schemas.microsoft.com/office/drawing/2014/chart" uri="{C3380CC4-5D6E-409C-BE32-E72D297353CC}">
              <c16:uniqueId val="{00000001-81D9-49FA-9E5F-7AE74F8FDC3C}"/>
            </c:ext>
          </c:extLst>
        </c:ser>
        <c:ser>
          <c:idx val="2"/>
          <c:order val="2"/>
          <c:tx>
            <c:strRef>
              <c:f>Sheet1!$D$1</c:f>
              <c:strCache>
                <c:ptCount val="1"/>
                <c:pt idx="0">
                  <c:v>March</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Sheet1!$A$2:$A$3</c:f>
              <c:strCache>
                <c:ptCount val="2"/>
                <c:pt idx="0">
                  <c:v>Total Items 2021</c:v>
                </c:pt>
                <c:pt idx="1">
                  <c:v>2022</c:v>
                </c:pt>
              </c:strCache>
            </c:strRef>
          </c:cat>
          <c:val>
            <c:numRef>
              <c:f>Sheet1!$D$2:$D$3</c:f>
              <c:numCache>
                <c:formatCode>General</c:formatCode>
                <c:ptCount val="2"/>
                <c:pt idx="0">
                  <c:v>9197</c:v>
                </c:pt>
              </c:numCache>
            </c:numRef>
          </c:val>
          <c:extLst>
            <c:ext xmlns:c16="http://schemas.microsoft.com/office/drawing/2014/chart" uri="{C3380CC4-5D6E-409C-BE32-E72D297353CC}">
              <c16:uniqueId val="{00000002-81D9-49FA-9E5F-7AE74F8FDC3C}"/>
            </c:ext>
          </c:extLst>
        </c:ser>
        <c:ser>
          <c:idx val="3"/>
          <c:order val="3"/>
          <c:tx>
            <c:strRef>
              <c:f>Sheet1!$E$1</c:f>
              <c:strCache>
                <c:ptCount val="1"/>
                <c:pt idx="0">
                  <c:v>April</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Sheet1!$A$2:$A$3</c:f>
              <c:strCache>
                <c:ptCount val="2"/>
                <c:pt idx="0">
                  <c:v>Total Items 2021</c:v>
                </c:pt>
                <c:pt idx="1">
                  <c:v>2022</c:v>
                </c:pt>
              </c:strCache>
            </c:strRef>
          </c:cat>
          <c:val>
            <c:numRef>
              <c:f>Sheet1!$E$2:$E$3</c:f>
              <c:numCache>
                <c:formatCode>General</c:formatCode>
                <c:ptCount val="2"/>
                <c:pt idx="0">
                  <c:v>9172</c:v>
                </c:pt>
              </c:numCache>
            </c:numRef>
          </c:val>
          <c:extLst>
            <c:ext xmlns:c16="http://schemas.microsoft.com/office/drawing/2014/chart" uri="{C3380CC4-5D6E-409C-BE32-E72D297353CC}">
              <c16:uniqueId val="{00000004-81D9-49FA-9E5F-7AE74F8FDC3C}"/>
            </c:ext>
          </c:extLst>
        </c:ser>
        <c:ser>
          <c:idx val="4"/>
          <c:order val="4"/>
          <c:tx>
            <c:strRef>
              <c:f>Sheet1!$F$1</c:f>
              <c:strCache>
                <c:ptCount val="1"/>
                <c:pt idx="0">
                  <c:v>May</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Sheet1!$A$2:$A$3</c:f>
              <c:strCache>
                <c:ptCount val="2"/>
                <c:pt idx="0">
                  <c:v>Total Items 2021</c:v>
                </c:pt>
                <c:pt idx="1">
                  <c:v>2022</c:v>
                </c:pt>
              </c:strCache>
            </c:strRef>
          </c:cat>
          <c:val>
            <c:numRef>
              <c:f>Sheet1!$F$2:$F$3</c:f>
              <c:numCache>
                <c:formatCode>General</c:formatCode>
                <c:ptCount val="2"/>
                <c:pt idx="0">
                  <c:v>9188</c:v>
                </c:pt>
              </c:numCache>
            </c:numRef>
          </c:val>
          <c:extLst>
            <c:ext xmlns:c16="http://schemas.microsoft.com/office/drawing/2014/chart" uri="{C3380CC4-5D6E-409C-BE32-E72D297353CC}">
              <c16:uniqueId val="{00000005-81D9-49FA-9E5F-7AE74F8FDC3C}"/>
            </c:ext>
          </c:extLst>
        </c:ser>
        <c:ser>
          <c:idx val="5"/>
          <c:order val="5"/>
          <c:tx>
            <c:strRef>
              <c:f>Sheet1!$G$1</c:f>
              <c:strCache>
                <c:ptCount val="1"/>
                <c:pt idx="0">
                  <c:v>June</c:v>
                </c:pt>
              </c:strCache>
            </c:strRef>
          </c:tx>
          <c:spPr>
            <a:solidFill>
              <a:schemeClr val="accent6"/>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Sheet1!$A$2:$A$3</c:f>
              <c:strCache>
                <c:ptCount val="2"/>
                <c:pt idx="0">
                  <c:v>Total Items 2021</c:v>
                </c:pt>
                <c:pt idx="1">
                  <c:v>2022</c:v>
                </c:pt>
              </c:strCache>
            </c:strRef>
          </c:cat>
          <c:val>
            <c:numRef>
              <c:f>Sheet1!$G$2:$G$3</c:f>
              <c:numCache>
                <c:formatCode>General</c:formatCode>
                <c:ptCount val="2"/>
                <c:pt idx="0">
                  <c:v>8987</c:v>
                </c:pt>
              </c:numCache>
            </c:numRef>
          </c:val>
          <c:extLst>
            <c:ext xmlns:c16="http://schemas.microsoft.com/office/drawing/2014/chart" uri="{C3380CC4-5D6E-409C-BE32-E72D297353CC}">
              <c16:uniqueId val="{00000006-81D9-49FA-9E5F-7AE74F8FDC3C}"/>
            </c:ext>
          </c:extLst>
        </c:ser>
        <c:dLbls>
          <c:dLblPos val="outEnd"/>
          <c:showLegendKey val="0"/>
          <c:showVal val="1"/>
          <c:showCatName val="0"/>
          <c:showSerName val="0"/>
          <c:showPercent val="0"/>
          <c:showBubbleSize val="0"/>
        </c:dLbls>
        <c:gapWidth val="444"/>
        <c:overlap val="-90"/>
        <c:axId val="395128040"/>
        <c:axId val="395122464"/>
      </c:barChart>
      <c:catAx>
        <c:axId val="39512804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395122464"/>
        <c:crosses val="autoZero"/>
        <c:auto val="1"/>
        <c:lblAlgn val="ctr"/>
        <c:lblOffset val="100"/>
        <c:noMultiLvlLbl val="0"/>
      </c:catAx>
      <c:valAx>
        <c:axId val="395122464"/>
        <c:scaling>
          <c:orientation val="minMax"/>
        </c:scaling>
        <c:delete val="1"/>
        <c:axPos val="l"/>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dirty="0"/>
                  <a:t>inventory</a:t>
                </a: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395128040"/>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January</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Total Booking 2021</c:v>
                </c:pt>
                <c:pt idx="1">
                  <c:v>2022</c:v>
                </c:pt>
                <c:pt idx="2">
                  <c:v>Males 2021</c:v>
                </c:pt>
                <c:pt idx="3">
                  <c:v>2022</c:v>
                </c:pt>
                <c:pt idx="4">
                  <c:v>Females 2021</c:v>
                </c:pt>
                <c:pt idx="5">
                  <c:v>2022</c:v>
                </c:pt>
                <c:pt idx="6">
                  <c:v>DV 2021</c:v>
                </c:pt>
                <c:pt idx="7">
                  <c:v>2022</c:v>
                </c:pt>
                <c:pt idx="8">
                  <c:v>DUI/DWAI 2021</c:v>
                </c:pt>
                <c:pt idx="9">
                  <c:v>2022</c:v>
                </c:pt>
              </c:strCache>
            </c:strRef>
          </c:cat>
          <c:val>
            <c:numRef>
              <c:f>Sheet1!$B$2:$B$11</c:f>
              <c:numCache>
                <c:formatCode>General</c:formatCode>
                <c:ptCount val="10"/>
                <c:pt idx="0">
                  <c:v>14</c:v>
                </c:pt>
                <c:pt idx="1">
                  <c:v>57</c:v>
                </c:pt>
                <c:pt idx="2">
                  <c:v>11</c:v>
                </c:pt>
                <c:pt idx="3">
                  <c:v>37</c:v>
                </c:pt>
                <c:pt idx="4">
                  <c:v>3</c:v>
                </c:pt>
                <c:pt idx="5">
                  <c:v>20</c:v>
                </c:pt>
                <c:pt idx="6">
                  <c:v>4</c:v>
                </c:pt>
                <c:pt idx="7">
                  <c:v>8</c:v>
                </c:pt>
                <c:pt idx="8">
                  <c:v>2</c:v>
                </c:pt>
                <c:pt idx="9">
                  <c:v>3</c:v>
                </c:pt>
              </c:numCache>
            </c:numRef>
          </c:val>
          <c:extLst>
            <c:ext xmlns:c16="http://schemas.microsoft.com/office/drawing/2014/chart" uri="{C3380CC4-5D6E-409C-BE32-E72D297353CC}">
              <c16:uniqueId val="{00000000-D374-4830-8B21-1482CCC4D05E}"/>
            </c:ext>
          </c:extLst>
        </c:ser>
        <c:ser>
          <c:idx val="1"/>
          <c:order val="1"/>
          <c:tx>
            <c:strRef>
              <c:f>Sheet1!$C$1</c:f>
              <c:strCache>
                <c:ptCount val="1"/>
                <c:pt idx="0">
                  <c:v>February</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Total Booking 2021</c:v>
                </c:pt>
                <c:pt idx="1">
                  <c:v>2022</c:v>
                </c:pt>
                <c:pt idx="2">
                  <c:v>Males 2021</c:v>
                </c:pt>
                <c:pt idx="3">
                  <c:v>2022</c:v>
                </c:pt>
                <c:pt idx="4">
                  <c:v>Females 2021</c:v>
                </c:pt>
                <c:pt idx="5">
                  <c:v>2022</c:v>
                </c:pt>
                <c:pt idx="6">
                  <c:v>DV 2021</c:v>
                </c:pt>
                <c:pt idx="7">
                  <c:v>2022</c:v>
                </c:pt>
                <c:pt idx="8">
                  <c:v>DUI/DWAI 2021</c:v>
                </c:pt>
                <c:pt idx="9">
                  <c:v>2022</c:v>
                </c:pt>
              </c:strCache>
            </c:strRef>
          </c:cat>
          <c:val>
            <c:numRef>
              <c:f>Sheet1!$C$2:$C$11</c:f>
              <c:numCache>
                <c:formatCode>General</c:formatCode>
                <c:ptCount val="10"/>
                <c:pt idx="0">
                  <c:v>30</c:v>
                </c:pt>
                <c:pt idx="1">
                  <c:v>42</c:v>
                </c:pt>
                <c:pt idx="2">
                  <c:v>24</c:v>
                </c:pt>
                <c:pt idx="3">
                  <c:v>28</c:v>
                </c:pt>
                <c:pt idx="4">
                  <c:v>6</c:v>
                </c:pt>
                <c:pt idx="5">
                  <c:v>14</c:v>
                </c:pt>
                <c:pt idx="6">
                  <c:v>7</c:v>
                </c:pt>
                <c:pt idx="7">
                  <c:v>3</c:v>
                </c:pt>
                <c:pt idx="8">
                  <c:v>4</c:v>
                </c:pt>
                <c:pt idx="9">
                  <c:v>4</c:v>
                </c:pt>
              </c:numCache>
            </c:numRef>
          </c:val>
          <c:extLst>
            <c:ext xmlns:c16="http://schemas.microsoft.com/office/drawing/2014/chart" uri="{C3380CC4-5D6E-409C-BE32-E72D297353CC}">
              <c16:uniqueId val="{00000001-D374-4830-8B21-1482CCC4D05E}"/>
            </c:ext>
          </c:extLst>
        </c:ser>
        <c:ser>
          <c:idx val="2"/>
          <c:order val="2"/>
          <c:tx>
            <c:strRef>
              <c:f>Sheet1!$D$1</c:f>
              <c:strCache>
                <c:ptCount val="1"/>
                <c:pt idx="0">
                  <c:v>March</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Total Booking 2021</c:v>
                </c:pt>
                <c:pt idx="1">
                  <c:v>2022</c:v>
                </c:pt>
                <c:pt idx="2">
                  <c:v>Males 2021</c:v>
                </c:pt>
                <c:pt idx="3">
                  <c:v>2022</c:v>
                </c:pt>
                <c:pt idx="4">
                  <c:v>Females 2021</c:v>
                </c:pt>
                <c:pt idx="5">
                  <c:v>2022</c:v>
                </c:pt>
                <c:pt idx="6">
                  <c:v>DV 2021</c:v>
                </c:pt>
                <c:pt idx="7">
                  <c:v>2022</c:v>
                </c:pt>
                <c:pt idx="8">
                  <c:v>DUI/DWAI 2021</c:v>
                </c:pt>
                <c:pt idx="9">
                  <c:v>2022</c:v>
                </c:pt>
              </c:strCache>
            </c:strRef>
          </c:cat>
          <c:val>
            <c:numRef>
              <c:f>Sheet1!$D$2:$D$11</c:f>
              <c:numCache>
                <c:formatCode>General</c:formatCode>
                <c:ptCount val="10"/>
                <c:pt idx="0">
                  <c:v>25</c:v>
                </c:pt>
                <c:pt idx="2">
                  <c:v>18</c:v>
                </c:pt>
                <c:pt idx="4">
                  <c:v>7</c:v>
                </c:pt>
                <c:pt idx="6">
                  <c:v>11</c:v>
                </c:pt>
                <c:pt idx="8">
                  <c:v>3</c:v>
                </c:pt>
              </c:numCache>
            </c:numRef>
          </c:val>
          <c:extLst>
            <c:ext xmlns:c16="http://schemas.microsoft.com/office/drawing/2014/chart" uri="{C3380CC4-5D6E-409C-BE32-E72D297353CC}">
              <c16:uniqueId val="{00000002-D374-4830-8B21-1482CCC4D05E}"/>
            </c:ext>
          </c:extLst>
        </c:ser>
        <c:ser>
          <c:idx val="3"/>
          <c:order val="3"/>
          <c:tx>
            <c:strRef>
              <c:f>Sheet1!$E$1</c:f>
              <c:strCache>
                <c:ptCount val="1"/>
                <c:pt idx="0">
                  <c:v>April</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Total Booking 2021</c:v>
                </c:pt>
                <c:pt idx="1">
                  <c:v>2022</c:v>
                </c:pt>
                <c:pt idx="2">
                  <c:v>Males 2021</c:v>
                </c:pt>
                <c:pt idx="3">
                  <c:v>2022</c:v>
                </c:pt>
                <c:pt idx="4">
                  <c:v>Females 2021</c:v>
                </c:pt>
                <c:pt idx="5">
                  <c:v>2022</c:v>
                </c:pt>
                <c:pt idx="6">
                  <c:v>DV 2021</c:v>
                </c:pt>
                <c:pt idx="7">
                  <c:v>2022</c:v>
                </c:pt>
                <c:pt idx="8">
                  <c:v>DUI/DWAI 2021</c:v>
                </c:pt>
                <c:pt idx="9">
                  <c:v>2022</c:v>
                </c:pt>
              </c:strCache>
            </c:strRef>
          </c:cat>
          <c:val>
            <c:numRef>
              <c:f>Sheet1!$E$2:$E$11</c:f>
              <c:numCache>
                <c:formatCode>General</c:formatCode>
                <c:ptCount val="10"/>
                <c:pt idx="0">
                  <c:v>26</c:v>
                </c:pt>
                <c:pt idx="2">
                  <c:v>19</c:v>
                </c:pt>
                <c:pt idx="4">
                  <c:v>7</c:v>
                </c:pt>
                <c:pt idx="6">
                  <c:v>6</c:v>
                </c:pt>
                <c:pt idx="8">
                  <c:v>3</c:v>
                </c:pt>
              </c:numCache>
            </c:numRef>
          </c:val>
          <c:extLst>
            <c:ext xmlns:c16="http://schemas.microsoft.com/office/drawing/2014/chart" uri="{C3380CC4-5D6E-409C-BE32-E72D297353CC}">
              <c16:uniqueId val="{00000004-D374-4830-8B21-1482CCC4D05E}"/>
            </c:ext>
          </c:extLst>
        </c:ser>
        <c:ser>
          <c:idx val="4"/>
          <c:order val="4"/>
          <c:tx>
            <c:strRef>
              <c:f>Sheet1!$F$1</c:f>
              <c:strCache>
                <c:ptCount val="1"/>
                <c:pt idx="0">
                  <c:v>May</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Total Booking 2021</c:v>
                </c:pt>
                <c:pt idx="1">
                  <c:v>2022</c:v>
                </c:pt>
                <c:pt idx="2">
                  <c:v>Males 2021</c:v>
                </c:pt>
                <c:pt idx="3">
                  <c:v>2022</c:v>
                </c:pt>
                <c:pt idx="4">
                  <c:v>Females 2021</c:v>
                </c:pt>
                <c:pt idx="5">
                  <c:v>2022</c:v>
                </c:pt>
                <c:pt idx="6">
                  <c:v>DV 2021</c:v>
                </c:pt>
                <c:pt idx="7">
                  <c:v>2022</c:v>
                </c:pt>
                <c:pt idx="8">
                  <c:v>DUI/DWAI 2021</c:v>
                </c:pt>
                <c:pt idx="9">
                  <c:v>2022</c:v>
                </c:pt>
              </c:strCache>
            </c:strRef>
          </c:cat>
          <c:val>
            <c:numRef>
              <c:f>Sheet1!$F$2:$F$11</c:f>
              <c:numCache>
                <c:formatCode>General</c:formatCode>
                <c:ptCount val="10"/>
                <c:pt idx="0">
                  <c:v>26</c:v>
                </c:pt>
                <c:pt idx="2">
                  <c:v>20</c:v>
                </c:pt>
                <c:pt idx="4">
                  <c:v>6</c:v>
                </c:pt>
                <c:pt idx="6">
                  <c:v>6</c:v>
                </c:pt>
                <c:pt idx="8">
                  <c:v>3</c:v>
                </c:pt>
              </c:numCache>
            </c:numRef>
          </c:val>
          <c:extLst>
            <c:ext xmlns:c16="http://schemas.microsoft.com/office/drawing/2014/chart" uri="{C3380CC4-5D6E-409C-BE32-E72D297353CC}">
              <c16:uniqueId val="{00000005-D374-4830-8B21-1482CCC4D05E}"/>
            </c:ext>
          </c:extLst>
        </c:ser>
        <c:dLbls>
          <c:dLblPos val="outEnd"/>
          <c:showLegendKey val="0"/>
          <c:showVal val="1"/>
          <c:showCatName val="0"/>
          <c:showSerName val="0"/>
          <c:showPercent val="0"/>
          <c:showBubbleSize val="0"/>
        </c:dLbls>
        <c:gapWidth val="444"/>
        <c:overlap val="-90"/>
        <c:axId val="395112624"/>
        <c:axId val="395118528"/>
      </c:barChart>
      <c:catAx>
        <c:axId val="3951126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395118528"/>
        <c:crosses val="autoZero"/>
        <c:auto val="1"/>
        <c:lblAlgn val="ctr"/>
        <c:lblOffset val="100"/>
        <c:noMultiLvlLbl val="0"/>
      </c:catAx>
      <c:valAx>
        <c:axId val="395118528"/>
        <c:scaling>
          <c:orientation val="minMax"/>
        </c:scaling>
        <c:delete val="1"/>
        <c:axPos val="l"/>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dirty="0"/>
                  <a:t>Jail stats</a:t>
                </a: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395112624"/>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January</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Sheet1!$A$2:$A$7</c:f>
              <c:strCache>
                <c:ptCount val="6"/>
                <c:pt idx="0">
                  <c:v>Gaming Related 2021</c:v>
                </c:pt>
                <c:pt idx="1">
                  <c:v>2022</c:v>
                </c:pt>
                <c:pt idx="2">
                  <c:v>Gilpin Residents 2021</c:v>
                </c:pt>
                <c:pt idx="3">
                  <c:v>2022</c:v>
                </c:pt>
                <c:pt idx="4">
                  <c:v>Avg. Daily Population 2021</c:v>
                </c:pt>
                <c:pt idx="5">
                  <c:v>2022</c:v>
                </c:pt>
              </c:strCache>
            </c:strRef>
          </c:cat>
          <c:val>
            <c:numRef>
              <c:f>Sheet1!$B$2:$B$7</c:f>
              <c:numCache>
                <c:formatCode>General</c:formatCode>
                <c:ptCount val="6"/>
                <c:pt idx="0">
                  <c:v>12</c:v>
                </c:pt>
                <c:pt idx="1">
                  <c:v>46</c:v>
                </c:pt>
                <c:pt idx="2">
                  <c:v>3</c:v>
                </c:pt>
                <c:pt idx="3">
                  <c:v>6</c:v>
                </c:pt>
                <c:pt idx="4">
                  <c:v>14.5</c:v>
                </c:pt>
                <c:pt idx="5">
                  <c:v>34.06</c:v>
                </c:pt>
              </c:numCache>
            </c:numRef>
          </c:val>
          <c:extLst>
            <c:ext xmlns:c16="http://schemas.microsoft.com/office/drawing/2014/chart" uri="{C3380CC4-5D6E-409C-BE32-E72D297353CC}">
              <c16:uniqueId val="{00000000-D374-4830-8B21-1482CCC4D05E}"/>
            </c:ext>
          </c:extLst>
        </c:ser>
        <c:ser>
          <c:idx val="1"/>
          <c:order val="1"/>
          <c:tx>
            <c:strRef>
              <c:f>Sheet1!$C$1</c:f>
              <c:strCache>
                <c:ptCount val="1"/>
                <c:pt idx="0">
                  <c:v>February</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Sheet1!$A$2:$A$7</c:f>
              <c:strCache>
                <c:ptCount val="6"/>
                <c:pt idx="0">
                  <c:v>Gaming Related 2021</c:v>
                </c:pt>
                <c:pt idx="1">
                  <c:v>2022</c:v>
                </c:pt>
                <c:pt idx="2">
                  <c:v>Gilpin Residents 2021</c:v>
                </c:pt>
                <c:pt idx="3">
                  <c:v>2022</c:v>
                </c:pt>
                <c:pt idx="4">
                  <c:v>Avg. Daily Population 2021</c:v>
                </c:pt>
                <c:pt idx="5">
                  <c:v>2022</c:v>
                </c:pt>
              </c:strCache>
            </c:strRef>
          </c:cat>
          <c:val>
            <c:numRef>
              <c:f>Sheet1!$C$2:$C$7</c:f>
              <c:numCache>
                <c:formatCode>General</c:formatCode>
                <c:ptCount val="6"/>
                <c:pt idx="0">
                  <c:v>23</c:v>
                </c:pt>
                <c:pt idx="1">
                  <c:v>36</c:v>
                </c:pt>
                <c:pt idx="2">
                  <c:v>3</c:v>
                </c:pt>
                <c:pt idx="3">
                  <c:v>3</c:v>
                </c:pt>
                <c:pt idx="4">
                  <c:v>16.89</c:v>
                </c:pt>
                <c:pt idx="5">
                  <c:v>29.96</c:v>
                </c:pt>
              </c:numCache>
            </c:numRef>
          </c:val>
          <c:extLst>
            <c:ext xmlns:c16="http://schemas.microsoft.com/office/drawing/2014/chart" uri="{C3380CC4-5D6E-409C-BE32-E72D297353CC}">
              <c16:uniqueId val="{00000001-D374-4830-8B21-1482CCC4D05E}"/>
            </c:ext>
          </c:extLst>
        </c:ser>
        <c:ser>
          <c:idx val="2"/>
          <c:order val="2"/>
          <c:tx>
            <c:strRef>
              <c:f>Sheet1!$D$1</c:f>
              <c:strCache>
                <c:ptCount val="1"/>
                <c:pt idx="0">
                  <c:v>March</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Sheet1!$A$2:$A$7</c:f>
              <c:strCache>
                <c:ptCount val="6"/>
                <c:pt idx="0">
                  <c:v>Gaming Related 2021</c:v>
                </c:pt>
                <c:pt idx="1">
                  <c:v>2022</c:v>
                </c:pt>
                <c:pt idx="2">
                  <c:v>Gilpin Residents 2021</c:v>
                </c:pt>
                <c:pt idx="3">
                  <c:v>2022</c:v>
                </c:pt>
                <c:pt idx="4">
                  <c:v>Avg. Daily Population 2021</c:v>
                </c:pt>
                <c:pt idx="5">
                  <c:v>2022</c:v>
                </c:pt>
              </c:strCache>
            </c:strRef>
          </c:cat>
          <c:val>
            <c:numRef>
              <c:f>Sheet1!$D$2:$D$7</c:f>
              <c:numCache>
                <c:formatCode>General</c:formatCode>
                <c:ptCount val="6"/>
                <c:pt idx="0">
                  <c:v>57</c:v>
                </c:pt>
                <c:pt idx="2">
                  <c:v>2</c:v>
                </c:pt>
                <c:pt idx="4">
                  <c:v>18.54</c:v>
                </c:pt>
              </c:numCache>
            </c:numRef>
          </c:val>
          <c:extLst>
            <c:ext xmlns:c16="http://schemas.microsoft.com/office/drawing/2014/chart" uri="{C3380CC4-5D6E-409C-BE32-E72D297353CC}">
              <c16:uniqueId val="{00000002-D374-4830-8B21-1482CCC4D05E}"/>
            </c:ext>
          </c:extLst>
        </c:ser>
        <c:ser>
          <c:idx val="3"/>
          <c:order val="3"/>
          <c:tx>
            <c:strRef>
              <c:f>Sheet1!$E$1</c:f>
              <c:strCache>
                <c:ptCount val="1"/>
                <c:pt idx="0">
                  <c:v>April</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Sheet1!$A$2:$A$7</c:f>
              <c:strCache>
                <c:ptCount val="6"/>
                <c:pt idx="0">
                  <c:v>Gaming Related 2021</c:v>
                </c:pt>
                <c:pt idx="1">
                  <c:v>2022</c:v>
                </c:pt>
                <c:pt idx="2">
                  <c:v>Gilpin Residents 2021</c:v>
                </c:pt>
                <c:pt idx="3">
                  <c:v>2022</c:v>
                </c:pt>
                <c:pt idx="4">
                  <c:v>Avg. Daily Population 2021</c:v>
                </c:pt>
                <c:pt idx="5">
                  <c:v>2022</c:v>
                </c:pt>
              </c:strCache>
            </c:strRef>
          </c:cat>
          <c:val>
            <c:numRef>
              <c:f>Sheet1!$E$2:$E$7</c:f>
              <c:numCache>
                <c:formatCode>General</c:formatCode>
                <c:ptCount val="6"/>
                <c:pt idx="0">
                  <c:v>20</c:v>
                </c:pt>
                <c:pt idx="2">
                  <c:v>2</c:v>
                </c:pt>
                <c:pt idx="4">
                  <c:v>18.559999999999999</c:v>
                </c:pt>
              </c:numCache>
            </c:numRef>
          </c:val>
          <c:extLst>
            <c:ext xmlns:c16="http://schemas.microsoft.com/office/drawing/2014/chart" uri="{C3380CC4-5D6E-409C-BE32-E72D297353CC}">
              <c16:uniqueId val="{00000004-D374-4830-8B21-1482CCC4D05E}"/>
            </c:ext>
          </c:extLst>
        </c:ser>
        <c:ser>
          <c:idx val="4"/>
          <c:order val="4"/>
          <c:tx>
            <c:strRef>
              <c:f>Sheet1!$F$1</c:f>
              <c:strCache>
                <c:ptCount val="1"/>
                <c:pt idx="0">
                  <c:v>May</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Sheet1!$A$2:$A$7</c:f>
              <c:strCache>
                <c:ptCount val="6"/>
                <c:pt idx="0">
                  <c:v>Gaming Related 2021</c:v>
                </c:pt>
                <c:pt idx="1">
                  <c:v>2022</c:v>
                </c:pt>
                <c:pt idx="2">
                  <c:v>Gilpin Residents 2021</c:v>
                </c:pt>
                <c:pt idx="3">
                  <c:v>2022</c:v>
                </c:pt>
                <c:pt idx="4">
                  <c:v>Avg. Daily Population 2021</c:v>
                </c:pt>
                <c:pt idx="5">
                  <c:v>2022</c:v>
                </c:pt>
              </c:strCache>
            </c:strRef>
          </c:cat>
          <c:val>
            <c:numRef>
              <c:f>Sheet1!$F$2:$F$7</c:f>
              <c:numCache>
                <c:formatCode>General</c:formatCode>
                <c:ptCount val="6"/>
                <c:pt idx="0">
                  <c:v>23</c:v>
                </c:pt>
                <c:pt idx="2">
                  <c:v>2</c:v>
                </c:pt>
                <c:pt idx="4">
                  <c:v>22.5</c:v>
                </c:pt>
              </c:numCache>
            </c:numRef>
          </c:val>
          <c:extLst>
            <c:ext xmlns:c16="http://schemas.microsoft.com/office/drawing/2014/chart" uri="{C3380CC4-5D6E-409C-BE32-E72D297353CC}">
              <c16:uniqueId val="{00000005-D374-4830-8B21-1482CCC4D05E}"/>
            </c:ext>
          </c:extLst>
        </c:ser>
        <c:dLbls>
          <c:dLblPos val="outEnd"/>
          <c:showLegendKey val="0"/>
          <c:showVal val="1"/>
          <c:showCatName val="0"/>
          <c:showSerName val="0"/>
          <c:showPercent val="0"/>
          <c:showBubbleSize val="0"/>
        </c:dLbls>
        <c:gapWidth val="444"/>
        <c:overlap val="-90"/>
        <c:axId val="395112624"/>
        <c:axId val="395118528"/>
      </c:barChart>
      <c:catAx>
        <c:axId val="3951126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395118528"/>
        <c:crosses val="autoZero"/>
        <c:auto val="1"/>
        <c:lblAlgn val="ctr"/>
        <c:lblOffset val="100"/>
        <c:noMultiLvlLbl val="0"/>
      </c:catAx>
      <c:valAx>
        <c:axId val="395118528"/>
        <c:scaling>
          <c:orientation val="minMax"/>
        </c:scaling>
        <c:delete val="1"/>
        <c:axPos val="l"/>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dirty="0"/>
                  <a:t>Jail stats</a:t>
                </a: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395112624"/>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2017</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Monthly Bookings</c:v>
                </c:pt>
                <c:pt idx="1">
                  <c:v>Daily Population</c:v>
                </c:pt>
                <c:pt idx="2">
                  <c:v>Gaming Related</c:v>
                </c:pt>
                <c:pt idx="3">
                  <c:v>Residents</c:v>
                </c:pt>
              </c:strCache>
            </c:strRef>
          </c:cat>
          <c:val>
            <c:numRef>
              <c:f>Sheet1!$B$2:$B$5</c:f>
              <c:numCache>
                <c:formatCode>General</c:formatCode>
                <c:ptCount val="4"/>
                <c:pt idx="0">
                  <c:v>130.83000000000001</c:v>
                </c:pt>
                <c:pt idx="1">
                  <c:v>54.31</c:v>
                </c:pt>
                <c:pt idx="2">
                  <c:v>81.83</c:v>
                </c:pt>
                <c:pt idx="3">
                  <c:v>9.25</c:v>
                </c:pt>
              </c:numCache>
            </c:numRef>
          </c:val>
          <c:extLst>
            <c:ext xmlns:c16="http://schemas.microsoft.com/office/drawing/2014/chart" uri="{C3380CC4-5D6E-409C-BE32-E72D297353CC}">
              <c16:uniqueId val="{00000000-D374-4830-8B21-1482CCC4D05E}"/>
            </c:ext>
          </c:extLst>
        </c:ser>
        <c:ser>
          <c:idx val="1"/>
          <c:order val="1"/>
          <c:tx>
            <c:strRef>
              <c:f>Sheet1!$C$1</c:f>
              <c:strCache>
                <c:ptCount val="1"/>
                <c:pt idx="0">
                  <c:v>2018</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Monthly Bookings</c:v>
                </c:pt>
                <c:pt idx="1">
                  <c:v>Daily Population</c:v>
                </c:pt>
                <c:pt idx="2">
                  <c:v>Gaming Related</c:v>
                </c:pt>
                <c:pt idx="3">
                  <c:v>Residents</c:v>
                </c:pt>
              </c:strCache>
            </c:strRef>
          </c:cat>
          <c:val>
            <c:numRef>
              <c:f>Sheet1!$C$2:$C$5</c:f>
              <c:numCache>
                <c:formatCode>General</c:formatCode>
                <c:ptCount val="4"/>
                <c:pt idx="0">
                  <c:v>137.58000000000001</c:v>
                </c:pt>
                <c:pt idx="1">
                  <c:v>64.19</c:v>
                </c:pt>
                <c:pt idx="2">
                  <c:v>69.92</c:v>
                </c:pt>
                <c:pt idx="3">
                  <c:v>11.58</c:v>
                </c:pt>
              </c:numCache>
            </c:numRef>
          </c:val>
          <c:extLst>
            <c:ext xmlns:c16="http://schemas.microsoft.com/office/drawing/2014/chart" uri="{C3380CC4-5D6E-409C-BE32-E72D297353CC}">
              <c16:uniqueId val="{00000001-D374-4830-8B21-1482CCC4D05E}"/>
            </c:ext>
          </c:extLst>
        </c:ser>
        <c:ser>
          <c:idx val="2"/>
          <c:order val="2"/>
          <c:tx>
            <c:strRef>
              <c:f>Sheet1!$D$1</c:f>
              <c:strCache>
                <c:ptCount val="1"/>
                <c:pt idx="0">
                  <c:v>2019</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Monthly Bookings</c:v>
                </c:pt>
                <c:pt idx="1">
                  <c:v>Daily Population</c:v>
                </c:pt>
                <c:pt idx="2">
                  <c:v>Gaming Related</c:v>
                </c:pt>
                <c:pt idx="3">
                  <c:v>Residents</c:v>
                </c:pt>
              </c:strCache>
            </c:strRef>
          </c:cat>
          <c:val>
            <c:numRef>
              <c:f>Sheet1!$D$2:$D$5</c:f>
              <c:numCache>
                <c:formatCode>General</c:formatCode>
                <c:ptCount val="4"/>
                <c:pt idx="0">
                  <c:v>118.42</c:v>
                </c:pt>
                <c:pt idx="1">
                  <c:v>54.27</c:v>
                </c:pt>
                <c:pt idx="2">
                  <c:v>57.08</c:v>
                </c:pt>
                <c:pt idx="3">
                  <c:v>6.08</c:v>
                </c:pt>
              </c:numCache>
            </c:numRef>
          </c:val>
          <c:extLst>
            <c:ext xmlns:c16="http://schemas.microsoft.com/office/drawing/2014/chart" uri="{C3380CC4-5D6E-409C-BE32-E72D297353CC}">
              <c16:uniqueId val="{00000002-D374-4830-8B21-1482CCC4D05E}"/>
            </c:ext>
          </c:extLst>
        </c:ser>
        <c:ser>
          <c:idx val="3"/>
          <c:order val="3"/>
          <c:tx>
            <c:strRef>
              <c:f>Sheet1!$E$1</c:f>
              <c:strCache>
                <c:ptCount val="1"/>
                <c:pt idx="0">
                  <c:v>2020</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Monthly Bookings</c:v>
                </c:pt>
                <c:pt idx="1">
                  <c:v>Daily Population</c:v>
                </c:pt>
                <c:pt idx="2">
                  <c:v>Gaming Related</c:v>
                </c:pt>
                <c:pt idx="3">
                  <c:v>Residents</c:v>
                </c:pt>
              </c:strCache>
            </c:strRef>
          </c:cat>
          <c:val>
            <c:numRef>
              <c:f>Sheet1!$E$2:$E$5</c:f>
              <c:numCache>
                <c:formatCode>General</c:formatCode>
                <c:ptCount val="4"/>
                <c:pt idx="0">
                  <c:v>31</c:v>
                </c:pt>
                <c:pt idx="1">
                  <c:v>28.13</c:v>
                </c:pt>
                <c:pt idx="2">
                  <c:v>19.25</c:v>
                </c:pt>
                <c:pt idx="3">
                  <c:v>3.92</c:v>
                </c:pt>
              </c:numCache>
            </c:numRef>
          </c:val>
          <c:extLst>
            <c:ext xmlns:c16="http://schemas.microsoft.com/office/drawing/2014/chart" uri="{C3380CC4-5D6E-409C-BE32-E72D297353CC}">
              <c16:uniqueId val="{00000004-D374-4830-8B21-1482CCC4D05E}"/>
            </c:ext>
          </c:extLst>
        </c:ser>
        <c:ser>
          <c:idx val="4"/>
          <c:order val="4"/>
          <c:tx>
            <c:strRef>
              <c:f>Sheet1!$F$1</c:f>
              <c:strCache>
                <c:ptCount val="1"/>
                <c:pt idx="0">
                  <c:v>2021</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Monthly Bookings</c:v>
                </c:pt>
                <c:pt idx="1">
                  <c:v>Daily Population</c:v>
                </c:pt>
                <c:pt idx="2">
                  <c:v>Gaming Related</c:v>
                </c:pt>
                <c:pt idx="3">
                  <c:v>Residents</c:v>
                </c:pt>
              </c:strCache>
            </c:strRef>
          </c:cat>
          <c:val>
            <c:numRef>
              <c:f>Sheet1!$F$2:$F$5</c:f>
              <c:numCache>
                <c:formatCode>General</c:formatCode>
                <c:ptCount val="4"/>
                <c:pt idx="0">
                  <c:v>32.799999999999997</c:v>
                </c:pt>
                <c:pt idx="1">
                  <c:v>20.9</c:v>
                </c:pt>
                <c:pt idx="2">
                  <c:v>30.16</c:v>
                </c:pt>
                <c:pt idx="3">
                  <c:v>3</c:v>
                </c:pt>
              </c:numCache>
            </c:numRef>
          </c:val>
          <c:extLst>
            <c:ext xmlns:c16="http://schemas.microsoft.com/office/drawing/2014/chart" uri="{C3380CC4-5D6E-409C-BE32-E72D297353CC}">
              <c16:uniqueId val="{00000005-D374-4830-8B21-1482CCC4D05E}"/>
            </c:ext>
          </c:extLst>
        </c:ser>
        <c:ser>
          <c:idx val="5"/>
          <c:order val="5"/>
          <c:tx>
            <c:strRef>
              <c:f>Sheet1!$G$1</c:f>
              <c:strCache>
                <c:ptCount val="1"/>
                <c:pt idx="0">
                  <c:v>2022</c:v>
                </c:pt>
              </c:strCache>
            </c:strRef>
          </c:tx>
          <c:spPr>
            <a:solidFill>
              <a:schemeClr val="accent6"/>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4"/>
                <c:pt idx="0">
                  <c:v>Monthly Bookings</c:v>
                </c:pt>
                <c:pt idx="1">
                  <c:v>Daily Population</c:v>
                </c:pt>
                <c:pt idx="2">
                  <c:v>Gaming Related</c:v>
                </c:pt>
                <c:pt idx="3">
                  <c:v>Residents</c:v>
                </c:pt>
              </c:strCache>
            </c:strRef>
          </c:cat>
          <c:val>
            <c:numRef>
              <c:f>Sheet1!$G$2:$G$5</c:f>
              <c:numCache>
                <c:formatCode>General</c:formatCode>
                <c:ptCount val="4"/>
                <c:pt idx="0">
                  <c:v>49.5</c:v>
                </c:pt>
                <c:pt idx="1">
                  <c:v>32.01</c:v>
                </c:pt>
                <c:pt idx="2">
                  <c:v>41</c:v>
                </c:pt>
                <c:pt idx="3">
                  <c:v>4.5</c:v>
                </c:pt>
              </c:numCache>
            </c:numRef>
          </c:val>
          <c:extLst>
            <c:ext xmlns:c16="http://schemas.microsoft.com/office/drawing/2014/chart" uri="{C3380CC4-5D6E-409C-BE32-E72D297353CC}">
              <c16:uniqueId val="{00000001-3948-47D5-A243-1B961B9BEBF0}"/>
            </c:ext>
          </c:extLst>
        </c:ser>
        <c:dLbls>
          <c:dLblPos val="outEnd"/>
          <c:showLegendKey val="0"/>
          <c:showVal val="1"/>
          <c:showCatName val="0"/>
          <c:showSerName val="0"/>
          <c:showPercent val="0"/>
          <c:showBubbleSize val="0"/>
        </c:dLbls>
        <c:gapWidth val="444"/>
        <c:overlap val="-90"/>
        <c:axId val="395112624"/>
        <c:axId val="395118528"/>
      </c:barChart>
      <c:catAx>
        <c:axId val="3951126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395118528"/>
        <c:crosses val="autoZero"/>
        <c:auto val="1"/>
        <c:lblAlgn val="ctr"/>
        <c:lblOffset val="100"/>
        <c:noMultiLvlLbl val="0"/>
      </c:catAx>
      <c:valAx>
        <c:axId val="395118528"/>
        <c:scaling>
          <c:orientation val="minMax"/>
        </c:scaling>
        <c:delete val="1"/>
        <c:axPos val="l"/>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dirty="0"/>
                  <a:t>Jail stats</a:t>
                </a: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395112624"/>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14.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15.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16.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17.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D7A22343-B423-4AB0-9E28-6697689DDDCD}" type="datetimeFigureOut">
              <a:rPr lang="en-US" smtClean="0"/>
              <a:t>5/11/2022</a:t>
            </a:fld>
            <a:endParaRPr lang="en-US"/>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endParaRPr lang="en-US"/>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0791046B-4BC2-4AE6-9733-371B11EE2156}" type="slidenum">
              <a:rPr lang="en-US" smtClean="0"/>
              <a:t>‹#›</a:t>
            </a:fld>
            <a:endParaRPr lang="en-US"/>
          </a:p>
        </p:txBody>
      </p:sp>
    </p:spTree>
    <p:extLst>
      <p:ext uri="{BB962C8B-B14F-4D97-AF65-F5344CB8AC3E}">
        <p14:creationId xmlns:p14="http://schemas.microsoft.com/office/powerpoint/2010/main" val="4074141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A22343-B423-4AB0-9E28-6697689DDDCD}" type="datetimeFigureOut">
              <a:rPr lang="en-US" smtClean="0"/>
              <a:t>5/11/2022</a:t>
            </a:fld>
            <a:endParaRPr lang="en-US"/>
          </a:p>
        </p:txBody>
      </p:sp>
      <p:sp>
        <p:nvSpPr>
          <p:cNvPr id="6" name="Footer Placeholder 5"/>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791046B-4BC2-4AE6-9733-371B11EE2156}" type="slidenum">
              <a:rPr lang="en-US" smtClean="0"/>
              <a:t>‹#›</a:t>
            </a:fld>
            <a:endParaRPr lang="en-US"/>
          </a:p>
        </p:txBody>
      </p:sp>
    </p:spTree>
    <p:extLst>
      <p:ext uri="{BB962C8B-B14F-4D97-AF65-F5344CB8AC3E}">
        <p14:creationId xmlns:p14="http://schemas.microsoft.com/office/powerpoint/2010/main" val="2051059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D7A22343-B423-4AB0-9E28-6697689DDDCD}" type="datetimeFigureOut">
              <a:rPr lang="en-US" smtClean="0"/>
              <a:t>5/11/2022</a:t>
            </a:fld>
            <a:endParaRPr lang="en-US"/>
          </a:p>
        </p:txBody>
      </p:sp>
      <p:sp>
        <p:nvSpPr>
          <p:cNvPr id="5" name="Footer Placeholder 4"/>
          <p:cNvSpPr>
            <a:spLocks noGrp="1"/>
          </p:cNvSpPr>
          <p:nvPr>
            <p:ph type="ftr" sz="quarter" idx="11"/>
          </p:nvPr>
        </p:nvSpPr>
        <p:spPr/>
        <p:txBody>
          <a:body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791046B-4BC2-4AE6-9733-371B11EE2156}" type="slidenum">
              <a:rPr lang="en-US" smtClean="0"/>
              <a:t>‹#›</a:t>
            </a:fld>
            <a:endParaRPr lang="en-US"/>
          </a:p>
        </p:txBody>
      </p:sp>
    </p:spTree>
    <p:extLst>
      <p:ext uri="{BB962C8B-B14F-4D97-AF65-F5344CB8AC3E}">
        <p14:creationId xmlns:p14="http://schemas.microsoft.com/office/powerpoint/2010/main" val="3551626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en-US"/>
              <a:t>Click to edit Master title style</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en-US"/>
              <a:t>Click to edit Master text styles</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D7A22343-B423-4AB0-9E28-6697689DDDCD}" type="datetimeFigureOut">
              <a:rPr lang="en-US" smtClean="0"/>
              <a:t>5/11/2022</a:t>
            </a:fld>
            <a:endParaRPr lang="en-US"/>
          </a:p>
        </p:txBody>
      </p:sp>
      <p:sp>
        <p:nvSpPr>
          <p:cNvPr id="5" name="Footer Placeholder 4"/>
          <p:cNvSpPr>
            <a:spLocks noGrp="1"/>
          </p:cNvSpPr>
          <p:nvPr>
            <p:ph type="ftr" sz="quarter" idx="11"/>
          </p:nvPr>
        </p:nvSpPr>
        <p:spPr/>
        <p:txBody>
          <a:bodyPr/>
          <a:lstStyle/>
          <a:p>
            <a:endParaRPr lang="en-US"/>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791046B-4BC2-4AE6-9733-371B11EE2156}" type="slidenum">
              <a:rPr lang="en-US" smtClean="0"/>
              <a:t>‹#›</a:t>
            </a:fld>
            <a:endParaRPr lang="en-US"/>
          </a:p>
        </p:txBody>
      </p:sp>
    </p:spTree>
    <p:extLst>
      <p:ext uri="{BB962C8B-B14F-4D97-AF65-F5344CB8AC3E}">
        <p14:creationId xmlns:p14="http://schemas.microsoft.com/office/powerpoint/2010/main" val="2327601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A22343-B423-4AB0-9E28-6697689DDDCD}" type="datetimeFigureOut">
              <a:rPr lang="en-US" smtClean="0"/>
              <a:t>5/11/2022</a:t>
            </a:fld>
            <a:endParaRPr lang="en-US"/>
          </a:p>
        </p:txBody>
      </p:sp>
      <p:sp>
        <p:nvSpPr>
          <p:cNvPr id="5" name="Footer Placeholder 4"/>
          <p:cNvSpPr>
            <a:spLocks noGrp="1"/>
          </p:cNvSpPr>
          <p:nvPr>
            <p:ph type="ftr" sz="quarter" idx="11"/>
          </p:nvPr>
        </p:nvSpPr>
        <p:spPr/>
        <p:txBody>
          <a:body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791046B-4BC2-4AE6-9733-371B11EE2156}" type="slidenum">
              <a:rPr lang="en-US" smtClean="0"/>
              <a:t>‹#›</a:t>
            </a:fld>
            <a:endParaRPr lang="en-US"/>
          </a:p>
        </p:txBody>
      </p:sp>
    </p:spTree>
    <p:extLst>
      <p:ext uri="{BB962C8B-B14F-4D97-AF65-F5344CB8AC3E}">
        <p14:creationId xmlns:p14="http://schemas.microsoft.com/office/powerpoint/2010/main" val="12356716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7A22343-B423-4AB0-9E28-6697689DDDCD}" type="datetimeFigureOut">
              <a:rPr lang="en-US" smtClean="0"/>
              <a:t>5/11/2022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91046B-4BC2-4AE6-9733-371B11EE2156}" type="slidenum">
              <a:rPr lang="en-US" smtClean="0"/>
              <a:t>‹#›</a:t>
            </a:fld>
            <a:endParaRPr lang="en-US"/>
          </a:p>
        </p:txBody>
      </p:sp>
    </p:spTree>
    <p:extLst>
      <p:ext uri="{BB962C8B-B14F-4D97-AF65-F5344CB8AC3E}">
        <p14:creationId xmlns:p14="http://schemas.microsoft.com/office/powerpoint/2010/main" val="11592905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7A22343-B423-4AB0-9E28-6697689DDDCD}" type="datetimeFigureOut">
              <a:rPr lang="en-US" smtClean="0"/>
              <a:t>5/11/2022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91046B-4BC2-4AE6-9733-371B11EE2156}" type="slidenum">
              <a:rPr lang="en-US" smtClean="0"/>
              <a:t>‹#›</a:t>
            </a:fld>
            <a:endParaRPr lang="en-US"/>
          </a:p>
        </p:txBody>
      </p:sp>
    </p:spTree>
    <p:extLst>
      <p:ext uri="{BB962C8B-B14F-4D97-AF65-F5344CB8AC3E}">
        <p14:creationId xmlns:p14="http://schemas.microsoft.com/office/powerpoint/2010/main" val="33192206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A22343-B423-4AB0-9E28-6697689DDDCD}" type="datetimeFigureOut">
              <a:rPr lang="en-US" smtClean="0"/>
              <a:t>5/11/2022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1046B-4BC2-4AE6-9733-371B11EE2156}" type="slidenum">
              <a:rPr lang="en-US" smtClean="0"/>
              <a:t>‹#›</a:t>
            </a:fld>
            <a:endParaRPr lang="en-US"/>
          </a:p>
        </p:txBody>
      </p:sp>
    </p:spTree>
    <p:extLst>
      <p:ext uri="{BB962C8B-B14F-4D97-AF65-F5344CB8AC3E}">
        <p14:creationId xmlns:p14="http://schemas.microsoft.com/office/powerpoint/2010/main" val="18046783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A22343-B423-4AB0-9E28-6697689DDDCD}" type="datetimeFigureOut">
              <a:rPr lang="en-US" smtClean="0"/>
              <a:t>5/11/2022</a:t>
            </a:fld>
            <a:endParaRPr lang="en-US"/>
          </a:p>
        </p:txBody>
      </p:sp>
      <p:sp>
        <p:nvSpPr>
          <p:cNvPr id="5" name="Footer Placeholder 4"/>
          <p:cNvSpPr>
            <a:spLocks noGrp="1"/>
          </p:cNvSpPr>
          <p:nvPr>
            <p:ph type="ftr" sz="quarter" idx="11"/>
          </p:nvPr>
        </p:nvSpPr>
        <p:spPr/>
        <p:txBody>
          <a:bodyPr/>
          <a:lstStyle/>
          <a:p>
            <a:endParaRPr lang="en-US"/>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791046B-4BC2-4AE6-9733-371B11EE2156}" type="slidenum">
              <a:rPr lang="en-US" smtClean="0"/>
              <a:t>‹#›</a:t>
            </a:fld>
            <a:endParaRPr lang="en-US"/>
          </a:p>
        </p:txBody>
      </p:sp>
    </p:spTree>
    <p:extLst>
      <p:ext uri="{BB962C8B-B14F-4D97-AF65-F5344CB8AC3E}">
        <p14:creationId xmlns:p14="http://schemas.microsoft.com/office/powerpoint/2010/main" val="1655827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A22343-B423-4AB0-9E28-6697689DDDCD}" type="datetimeFigureOut">
              <a:rPr lang="en-US" smtClean="0"/>
              <a:t>5/11/2022</a:t>
            </a:fld>
            <a:endParaRPr lang="en-US"/>
          </a:p>
        </p:txBody>
      </p:sp>
      <p:sp>
        <p:nvSpPr>
          <p:cNvPr id="5" name="Footer Placeholder 4"/>
          <p:cNvSpPr>
            <a:spLocks noGrp="1"/>
          </p:cNvSpPr>
          <p:nvPr>
            <p:ph type="ftr" sz="quarter" idx="11"/>
          </p:nvPr>
        </p:nvSpPr>
        <p:spPr/>
        <p:txBody>
          <a:bodyPr/>
          <a:lstStyle>
            <a:lvl1pPr>
              <a:defRPr sz="1000" b="1"/>
            </a:lvl1pPr>
          </a:lstStyle>
          <a:p>
            <a:endParaRPr lang="en-US"/>
          </a:p>
        </p:txBody>
      </p:sp>
      <p:sp>
        <p:nvSpPr>
          <p:cNvPr id="6" name="Slide Number Placeholder 5"/>
          <p:cNvSpPr>
            <a:spLocks noGrp="1"/>
          </p:cNvSpPr>
          <p:nvPr>
            <p:ph type="sldNum" sz="quarter" idx="12"/>
          </p:nvPr>
        </p:nvSpPr>
        <p:spPr/>
        <p:txBody>
          <a:bodyPr/>
          <a:lstStyle/>
          <a:p>
            <a:fld id="{0791046B-4BC2-4AE6-9733-371B11EE2156}" type="slidenum">
              <a:rPr lang="en-US" smtClean="0"/>
              <a:t>‹#›</a:t>
            </a:fld>
            <a:endParaRPr lang="en-US"/>
          </a:p>
        </p:txBody>
      </p:sp>
    </p:spTree>
    <p:extLst>
      <p:ext uri="{BB962C8B-B14F-4D97-AF65-F5344CB8AC3E}">
        <p14:creationId xmlns:p14="http://schemas.microsoft.com/office/powerpoint/2010/main" val="2733025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A22343-B423-4AB0-9E28-6697689DDDCD}" type="datetimeFigureOut">
              <a:rPr lang="en-US" smtClean="0"/>
              <a:t>5/11/2022</a:t>
            </a:fld>
            <a:endParaRPr lang="en-US"/>
          </a:p>
        </p:txBody>
      </p:sp>
      <p:sp>
        <p:nvSpPr>
          <p:cNvPr id="5" name="Footer Placeholder 4"/>
          <p:cNvSpPr>
            <a:spLocks noGrp="1"/>
          </p:cNvSpPr>
          <p:nvPr>
            <p:ph type="ftr" sz="quarter" idx="11"/>
          </p:nvPr>
        </p:nvSpPr>
        <p:spPr/>
        <p:txBody>
          <a:bodyPr/>
          <a:lstStyle>
            <a:lvl1pPr>
              <a:defRPr sz="1000" b="1"/>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791046B-4BC2-4AE6-9733-371B11EE2156}" type="slidenum">
              <a:rPr lang="en-US" smtClean="0"/>
              <a:t>‹#›</a:t>
            </a:fld>
            <a:endParaRPr lang="en-US"/>
          </a:p>
        </p:txBody>
      </p:sp>
    </p:spTree>
    <p:extLst>
      <p:ext uri="{BB962C8B-B14F-4D97-AF65-F5344CB8AC3E}">
        <p14:creationId xmlns:p14="http://schemas.microsoft.com/office/powerpoint/2010/main" val="3797803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7A22343-B423-4AB0-9E28-6697689DDDCD}" type="datetimeFigureOut">
              <a:rPr lang="en-US" smtClean="0"/>
              <a:t>5/11/2022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91046B-4BC2-4AE6-9733-371B11EE2156}" type="slidenum">
              <a:rPr lang="en-US" smtClean="0"/>
              <a:t>‹#›</a:t>
            </a:fld>
            <a:endParaRPr lang="en-US"/>
          </a:p>
        </p:txBody>
      </p:sp>
    </p:spTree>
    <p:extLst>
      <p:ext uri="{BB962C8B-B14F-4D97-AF65-F5344CB8AC3E}">
        <p14:creationId xmlns:p14="http://schemas.microsoft.com/office/powerpoint/2010/main" val="872680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A22343-B423-4AB0-9E28-6697689DDDCD}" type="datetimeFigureOut">
              <a:rPr lang="en-US" smtClean="0"/>
              <a:t>5/11/2022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91046B-4BC2-4AE6-9733-371B11EE2156}" type="slidenum">
              <a:rPr lang="en-US" smtClean="0"/>
              <a:t>‹#›</a:t>
            </a:fld>
            <a:endParaRPr lang="en-US"/>
          </a:p>
        </p:txBody>
      </p:sp>
    </p:spTree>
    <p:extLst>
      <p:ext uri="{BB962C8B-B14F-4D97-AF65-F5344CB8AC3E}">
        <p14:creationId xmlns:p14="http://schemas.microsoft.com/office/powerpoint/2010/main" val="1177223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7A22343-B423-4AB0-9E28-6697689DDDCD}" type="datetimeFigureOut">
              <a:rPr lang="en-US" smtClean="0"/>
              <a:t>5/11/2022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91046B-4BC2-4AE6-9733-371B11EE2156}" type="slidenum">
              <a:rPr lang="en-US" smtClean="0"/>
              <a:t>‹#›</a:t>
            </a:fld>
            <a:endParaRPr lang="en-US"/>
          </a:p>
        </p:txBody>
      </p:sp>
    </p:spTree>
    <p:extLst>
      <p:ext uri="{BB962C8B-B14F-4D97-AF65-F5344CB8AC3E}">
        <p14:creationId xmlns:p14="http://schemas.microsoft.com/office/powerpoint/2010/main" val="3588557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A22343-B423-4AB0-9E28-6697689DDDCD}" type="datetimeFigureOut">
              <a:rPr lang="en-US" smtClean="0"/>
              <a:t>5/11/2022</a:t>
            </a:fld>
            <a:endParaRPr lang="en-US"/>
          </a:p>
        </p:txBody>
      </p:sp>
      <p:sp>
        <p:nvSpPr>
          <p:cNvPr id="3" name="Footer Placeholder 2"/>
          <p:cNvSpPr>
            <a:spLocks noGrp="1"/>
          </p:cNvSpPr>
          <p:nvPr>
            <p:ph type="ftr" sz="quarter" idx="11"/>
          </p:nvPr>
        </p:nvSpPr>
        <p:spPr/>
        <p:txBody>
          <a:bodyPr/>
          <a:lstStyle/>
          <a:p>
            <a:endParaRPr lang="en-US"/>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0791046B-4BC2-4AE6-9733-371B11EE2156}" type="slidenum">
              <a:rPr lang="en-US" smtClean="0"/>
              <a:t>‹#›</a:t>
            </a:fld>
            <a:endParaRPr lang="en-US"/>
          </a:p>
        </p:txBody>
      </p:sp>
    </p:spTree>
    <p:extLst>
      <p:ext uri="{BB962C8B-B14F-4D97-AF65-F5344CB8AC3E}">
        <p14:creationId xmlns:p14="http://schemas.microsoft.com/office/powerpoint/2010/main" val="417339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A22343-B423-4AB0-9E28-6697689DDDCD}" type="datetimeFigureOut">
              <a:rPr lang="en-US" smtClean="0"/>
              <a:t>5/11/2022</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791046B-4BC2-4AE6-9733-371B11EE2156}" type="slidenum">
              <a:rPr lang="en-US" smtClean="0"/>
              <a:t>‹#›</a:t>
            </a:fld>
            <a:endParaRPr lang="en-US"/>
          </a:p>
        </p:txBody>
      </p:sp>
    </p:spTree>
    <p:extLst>
      <p:ext uri="{BB962C8B-B14F-4D97-AF65-F5344CB8AC3E}">
        <p14:creationId xmlns:p14="http://schemas.microsoft.com/office/powerpoint/2010/main" val="14721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A22343-B423-4AB0-9E28-6697689DDDCD}" type="datetimeFigureOut">
              <a:rPr lang="en-US" smtClean="0"/>
              <a:t>5/11/2022</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791046B-4BC2-4AE6-9733-371B11EE2156}" type="slidenum">
              <a:rPr lang="en-US" smtClean="0"/>
              <a:t>‹#›</a:t>
            </a:fld>
            <a:endParaRPr lang="en-US"/>
          </a:p>
        </p:txBody>
      </p:sp>
    </p:spTree>
    <p:extLst>
      <p:ext uri="{BB962C8B-B14F-4D97-AF65-F5344CB8AC3E}">
        <p14:creationId xmlns:p14="http://schemas.microsoft.com/office/powerpoint/2010/main" val="2910260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D7A22343-B423-4AB0-9E28-6697689DDDCD}" type="datetimeFigureOut">
              <a:rPr lang="en-US" smtClean="0"/>
              <a:t>5/11/2022</a:t>
            </a:fld>
            <a:endParaRPr lang="en-US"/>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endParaRPr lang="en-US"/>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0791046B-4BC2-4AE6-9733-371B11EE2156}" type="slidenum">
              <a:rPr lang="en-US" smtClean="0"/>
              <a:t>‹#›</a:t>
            </a:fld>
            <a:endParaRPr lang="en-US"/>
          </a:p>
        </p:txBody>
      </p:sp>
    </p:spTree>
    <p:extLst>
      <p:ext uri="{BB962C8B-B14F-4D97-AF65-F5344CB8AC3E}">
        <p14:creationId xmlns:p14="http://schemas.microsoft.com/office/powerpoint/2010/main" val="336971195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7C65A-058C-4F10-918B-866489FA81D2}"/>
              </a:ext>
            </a:extLst>
          </p:cNvPr>
          <p:cNvSpPr>
            <a:spLocks noGrp="1"/>
          </p:cNvSpPr>
          <p:nvPr>
            <p:ph type="title"/>
          </p:nvPr>
        </p:nvSpPr>
        <p:spPr>
          <a:xfrm>
            <a:off x="1291312" y="909501"/>
            <a:ext cx="8825659" cy="706964"/>
          </a:xfrm>
        </p:spPr>
        <p:txBody>
          <a:bodyPr/>
          <a:lstStyle/>
          <a:p>
            <a:pPr algn="ctr"/>
            <a:r>
              <a:rPr lang="en-US" b="1" dirty="0"/>
              <a:t>Sheriff’s Office Monthly Report</a:t>
            </a:r>
            <a:br>
              <a:rPr lang="en-US" b="1" dirty="0"/>
            </a:br>
            <a:r>
              <a:rPr lang="en-US" b="1" dirty="0"/>
              <a:t>February 2022</a:t>
            </a:r>
          </a:p>
        </p:txBody>
      </p:sp>
      <p:pic>
        <p:nvPicPr>
          <p:cNvPr id="5" name="Content Placeholder 4">
            <a:extLst>
              <a:ext uri="{FF2B5EF4-FFF2-40B4-BE49-F238E27FC236}">
                <a16:creationId xmlns:a16="http://schemas.microsoft.com/office/drawing/2014/main" id="{B59D63DC-C238-409B-9C06-8A791719B19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38549" y="2895600"/>
            <a:ext cx="3800475" cy="3467100"/>
          </a:xfrm>
        </p:spPr>
      </p:pic>
    </p:spTree>
    <p:extLst>
      <p:ext uri="{BB962C8B-B14F-4D97-AF65-F5344CB8AC3E}">
        <p14:creationId xmlns:p14="http://schemas.microsoft.com/office/powerpoint/2010/main" val="3466758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18982-33A7-4CB5-9A6A-AFF97DB84697}"/>
              </a:ext>
            </a:extLst>
          </p:cNvPr>
          <p:cNvSpPr>
            <a:spLocks noGrp="1"/>
          </p:cNvSpPr>
          <p:nvPr>
            <p:ph type="title"/>
          </p:nvPr>
        </p:nvSpPr>
        <p:spPr/>
        <p:txBody>
          <a:bodyPr>
            <a:noAutofit/>
          </a:bodyPr>
          <a:lstStyle/>
          <a:p>
            <a:pPr algn="ctr"/>
            <a:r>
              <a:rPr lang="en-US" sz="4800" b="1" dirty="0"/>
              <a:t>Detentions </a:t>
            </a:r>
            <a:br>
              <a:rPr lang="en-US" sz="4800" b="1" dirty="0"/>
            </a:br>
            <a:r>
              <a:rPr lang="en-US" sz="4800" b="1" dirty="0"/>
              <a:t>Average by year</a:t>
            </a:r>
          </a:p>
        </p:txBody>
      </p:sp>
      <p:graphicFrame>
        <p:nvGraphicFramePr>
          <p:cNvPr id="6" name="Content Placeholder 5">
            <a:extLst>
              <a:ext uri="{FF2B5EF4-FFF2-40B4-BE49-F238E27FC236}">
                <a16:creationId xmlns:a16="http://schemas.microsoft.com/office/drawing/2014/main" id="{9A84B091-57F1-488A-B036-686BF70A38DA}"/>
              </a:ext>
            </a:extLst>
          </p:cNvPr>
          <p:cNvGraphicFramePr>
            <a:graphicFrameLocks noGrp="1"/>
          </p:cNvGraphicFramePr>
          <p:nvPr>
            <p:ph idx="1"/>
            <p:extLst>
              <p:ext uri="{D42A27DB-BD31-4B8C-83A1-F6EECF244321}">
                <p14:modId xmlns:p14="http://schemas.microsoft.com/office/powerpoint/2010/main" val="2047335299"/>
              </p:ext>
            </p:extLst>
          </p:nvPr>
        </p:nvGraphicFramePr>
        <p:xfrm>
          <a:off x="1683543" y="2866547"/>
          <a:ext cx="8824913" cy="3416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6374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18982-33A7-4CB5-9A6A-AFF97DB84697}"/>
              </a:ext>
            </a:extLst>
          </p:cNvPr>
          <p:cNvSpPr>
            <a:spLocks noGrp="1"/>
          </p:cNvSpPr>
          <p:nvPr>
            <p:ph type="title"/>
          </p:nvPr>
        </p:nvSpPr>
        <p:spPr/>
        <p:txBody>
          <a:bodyPr>
            <a:noAutofit/>
          </a:bodyPr>
          <a:lstStyle/>
          <a:p>
            <a:pPr algn="ctr"/>
            <a:r>
              <a:rPr lang="en-US" sz="4000" b="1" dirty="0"/>
              <a:t>Detentions</a:t>
            </a:r>
            <a:br>
              <a:rPr lang="en-US" sz="4000" b="1" dirty="0"/>
            </a:br>
            <a:r>
              <a:rPr lang="en-US" sz="4000" b="1" dirty="0"/>
              <a:t>Arrests by Agency</a:t>
            </a:r>
          </a:p>
        </p:txBody>
      </p:sp>
      <p:graphicFrame>
        <p:nvGraphicFramePr>
          <p:cNvPr id="8" name="Content Placeholder 7">
            <a:extLst>
              <a:ext uri="{FF2B5EF4-FFF2-40B4-BE49-F238E27FC236}">
                <a16:creationId xmlns:a16="http://schemas.microsoft.com/office/drawing/2014/main" id="{A46B7E20-EEC6-4F9C-8D45-0432A8335C3F}"/>
              </a:ext>
            </a:extLst>
          </p:cNvPr>
          <p:cNvGraphicFramePr>
            <a:graphicFrameLocks noGrp="1"/>
          </p:cNvGraphicFramePr>
          <p:nvPr>
            <p:ph idx="1"/>
            <p:extLst>
              <p:ext uri="{D42A27DB-BD31-4B8C-83A1-F6EECF244321}">
                <p14:modId xmlns:p14="http://schemas.microsoft.com/office/powerpoint/2010/main" val="1402209087"/>
              </p:ext>
            </p:extLst>
          </p:nvPr>
        </p:nvGraphicFramePr>
        <p:xfrm>
          <a:off x="1155700" y="2603500"/>
          <a:ext cx="8824913" cy="3416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09714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EE922-B54E-4642-9DF1-BF54B168DD89}"/>
              </a:ext>
            </a:extLst>
          </p:cNvPr>
          <p:cNvSpPr>
            <a:spLocks noGrp="1"/>
          </p:cNvSpPr>
          <p:nvPr>
            <p:ph type="title"/>
          </p:nvPr>
        </p:nvSpPr>
        <p:spPr/>
        <p:txBody>
          <a:bodyPr>
            <a:normAutofit fontScale="90000"/>
          </a:bodyPr>
          <a:lstStyle/>
          <a:p>
            <a:pPr algn="ctr"/>
            <a:r>
              <a:rPr lang="en-US" sz="8000" b="1" dirty="0"/>
              <a:t>Detentions (Meals)</a:t>
            </a:r>
            <a:endParaRPr lang="en-US" sz="8000" dirty="0"/>
          </a:p>
        </p:txBody>
      </p:sp>
      <p:graphicFrame>
        <p:nvGraphicFramePr>
          <p:cNvPr id="6" name="Content Placeholder 5">
            <a:extLst>
              <a:ext uri="{FF2B5EF4-FFF2-40B4-BE49-F238E27FC236}">
                <a16:creationId xmlns:a16="http://schemas.microsoft.com/office/drawing/2014/main" id="{E837024C-83B9-40B0-86A7-C90956EE92EE}"/>
              </a:ext>
            </a:extLst>
          </p:cNvPr>
          <p:cNvGraphicFramePr>
            <a:graphicFrameLocks noGrp="1"/>
          </p:cNvGraphicFramePr>
          <p:nvPr>
            <p:ph idx="1"/>
            <p:extLst>
              <p:ext uri="{D42A27DB-BD31-4B8C-83A1-F6EECF244321}">
                <p14:modId xmlns:p14="http://schemas.microsoft.com/office/powerpoint/2010/main" val="1371178106"/>
              </p:ext>
            </p:extLst>
          </p:nvPr>
        </p:nvGraphicFramePr>
        <p:xfrm>
          <a:off x="1155700" y="2603500"/>
          <a:ext cx="8824913" cy="3416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02057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39DDC-D17A-4926-9BF5-A60FE2D52472}"/>
              </a:ext>
            </a:extLst>
          </p:cNvPr>
          <p:cNvSpPr>
            <a:spLocks noGrp="1"/>
          </p:cNvSpPr>
          <p:nvPr>
            <p:ph type="title"/>
          </p:nvPr>
        </p:nvSpPr>
        <p:spPr/>
        <p:txBody>
          <a:bodyPr>
            <a:normAutofit fontScale="90000"/>
          </a:bodyPr>
          <a:lstStyle/>
          <a:p>
            <a:pPr algn="ctr"/>
            <a:r>
              <a:rPr lang="en-US" sz="8000" b="1" dirty="0"/>
              <a:t>Patrol</a:t>
            </a:r>
          </a:p>
        </p:txBody>
      </p:sp>
      <p:graphicFrame>
        <p:nvGraphicFramePr>
          <p:cNvPr id="6" name="Content Placeholder 5">
            <a:extLst>
              <a:ext uri="{FF2B5EF4-FFF2-40B4-BE49-F238E27FC236}">
                <a16:creationId xmlns:a16="http://schemas.microsoft.com/office/drawing/2014/main" id="{8113154B-693E-4B68-A075-1C08E6D16736}"/>
              </a:ext>
            </a:extLst>
          </p:cNvPr>
          <p:cNvGraphicFramePr>
            <a:graphicFrameLocks noGrp="1"/>
          </p:cNvGraphicFramePr>
          <p:nvPr>
            <p:ph idx="1"/>
            <p:extLst>
              <p:ext uri="{D42A27DB-BD31-4B8C-83A1-F6EECF244321}">
                <p14:modId xmlns:p14="http://schemas.microsoft.com/office/powerpoint/2010/main" val="1515006853"/>
              </p:ext>
            </p:extLst>
          </p:nvPr>
        </p:nvGraphicFramePr>
        <p:xfrm>
          <a:off x="1118557" y="2630466"/>
          <a:ext cx="9954886" cy="34519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077880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39DDC-D17A-4926-9BF5-A60FE2D52472}"/>
              </a:ext>
            </a:extLst>
          </p:cNvPr>
          <p:cNvSpPr>
            <a:spLocks noGrp="1"/>
          </p:cNvSpPr>
          <p:nvPr>
            <p:ph type="title"/>
          </p:nvPr>
        </p:nvSpPr>
        <p:spPr/>
        <p:txBody>
          <a:bodyPr>
            <a:normAutofit fontScale="90000"/>
          </a:bodyPr>
          <a:lstStyle/>
          <a:p>
            <a:pPr algn="ctr"/>
            <a:r>
              <a:rPr lang="en-US" sz="8000" b="1" dirty="0"/>
              <a:t>Patrol</a:t>
            </a:r>
          </a:p>
        </p:txBody>
      </p:sp>
      <p:graphicFrame>
        <p:nvGraphicFramePr>
          <p:cNvPr id="6" name="Content Placeholder 5">
            <a:extLst>
              <a:ext uri="{FF2B5EF4-FFF2-40B4-BE49-F238E27FC236}">
                <a16:creationId xmlns:a16="http://schemas.microsoft.com/office/drawing/2014/main" id="{8113154B-693E-4B68-A075-1C08E6D16736}"/>
              </a:ext>
            </a:extLst>
          </p:cNvPr>
          <p:cNvGraphicFramePr>
            <a:graphicFrameLocks noGrp="1"/>
          </p:cNvGraphicFramePr>
          <p:nvPr>
            <p:ph idx="1"/>
            <p:extLst>
              <p:ext uri="{D42A27DB-BD31-4B8C-83A1-F6EECF244321}">
                <p14:modId xmlns:p14="http://schemas.microsoft.com/office/powerpoint/2010/main" val="952476837"/>
              </p:ext>
            </p:extLst>
          </p:nvPr>
        </p:nvGraphicFramePr>
        <p:xfrm>
          <a:off x="1155700" y="2603500"/>
          <a:ext cx="8824913" cy="3416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73400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39DDC-D17A-4926-9BF5-A60FE2D52472}"/>
              </a:ext>
            </a:extLst>
          </p:cNvPr>
          <p:cNvSpPr>
            <a:spLocks noGrp="1"/>
          </p:cNvSpPr>
          <p:nvPr>
            <p:ph type="title"/>
          </p:nvPr>
        </p:nvSpPr>
        <p:spPr/>
        <p:txBody>
          <a:bodyPr/>
          <a:lstStyle/>
          <a:p>
            <a:pPr algn="ctr"/>
            <a:r>
              <a:rPr lang="en-US" sz="8000" b="1" dirty="0"/>
              <a:t>Patrol</a:t>
            </a:r>
            <a:r>
              <a:rPr lang="en-US" dirty="0"/>
              <a:t>  cont.</a:t>
            </a:r>
          </a:p>
        </p:txBody>
      </p:sp>
      <p:graphicFrame>
        <p:nvGraphicFramePr>
          <p:cNvPr id="6" name="Content Placeholder 5">
            <a:extLst>
              <a:ext uri="{FF2B5EF4-FFF2-40B4-BE49-F238E27FC236}">
                <a16:creationId xmlns:a16="http://schemas.microsoft.com/office/drawing/2014/main" id="{0F1298AD-0DB9-4E0D-B3A5-740CE5DC22FC}"/>
              </a:ext>
            </a:extLst>
          </p:cNvPr>
          <p:cNvGraphicFramePr>
            <a:graphicFrameLocks noGrp="1"/>
          </p:cNvGraphicFramePr>
          <p:nvPr>
            <p:ph idx="1"/>
            <p:extLst>
              <p:ext uri="{D42A27DB-BD31-4B8C-83A1-F6EECF244321}">
                <p14:modId xmlns:p14="http://schemas.microsoft.com/office/powerpoint/2010/main" val="1459950567"/>
              </p:ext>
            </p:extLst>
          </p:nvPr>
        </p:nvGraphicFramePr>
        <p:xfrm>
          <a:off x="838200" y="2379215"/>
          <a:ext cx="10515600" cy="381614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62023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39DDC-D17A-4926-9BF5-A60FE2D52472}"/>
              </a:ext>
            </a:extLst>
          </p:cNvPr>
          <p:cNvSpPr>
            <a:spLocks noGrp="1"/>
          </p:cNvSpPr>
          <p:nvPr>
            <p:ph type="title"/>
          </p:nvPr>
        </p:nvSpPr>
        <p:spPr/>
        <p:txBody>
          <a:bodyPr/>
          <a:lstStyle/>
          <a:p>
            <a:pPr algn="ctr"/>
            <a:r>
              <a:rPr lang="en-US" sz="8000" b="1" dirty="0"/>
              <a:t>Patrol</a:t>
            </a:r>
            <a:r>
              <a:rPr lang="en-US" dirty="0"/>
              <a:t>  cont.</a:t>
            </a:r>
          </a:p>
        </p:txBody>
      </p:sp>
      <p:graphicFrame>
        <p:nvGraphicFramePr>
          <p:cNvPr id="6" name="Content Placeholder 5">
            <a:extLst>
              <a:ext uri="{FF2B5EF4-FFF2-40B4-BE49-F238E27FC236}">
                <a16:creationId xmlns:a16="http://schemas.microsoft.com/office/drawing/2014/main" id="{0F1298AD-0DB9-4E0D-B3A5-740CE5DC22FC}"/>
              </a:ext>
            </a:extLst>
          </p:cNvPr>
          <p:cNvGraphicFramePr>
            <a:graphicFrameLocks noGrp="1"/>
          </p:cNvGraphicFramePr>
          <p:nvPr>
            <p:ph idx="1"/>
            <p:extLst>
              <p:ext uri="{D42A27DB-BD31-4B8C-83A1-F6EECF244321}">
                <p14:modId xmlns:p14="http://schemas.microsoft.com/office/powerpoint/2010/main" val="2119387275"/>
              </p:ext>
            </p:extLst>
          </p:nvPr>
        </p:nvGraphicFramePr>
        <p:xfrm>
          <a:off x="838200" y="2379215"/>
          <a:ext cx="10515600" cy="381614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15894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EE922-B54E-4642-9DF1-BF54B168DD89}"/>
              </a:ext>
            </a:extLst>
          </p:cNvPr>
          <p:cNvSpPr>
            <a:spLocks noGrp="1"/>
          </p:cNvSpPr>
          <p:nvPr>
            <p:ph type="title"/>
          </p:nvPr>
        </p:nvSpPr>
        <p:spPr/>
        <p:txBody>
          <a:bodyPr/>
          <a:lstStyle/>
          <a:p>
            <a:pPr algn="ctr"/>
            <a:r>
              <a:rPr lang="en-US" sz="8000" b="1" dirty="0"/>
              <a:t>Patrol</a:t>
            </a:r>
            <a:r>
              <a:rPr lang="en-US" dirty="0"/>
              <a:t>   cont.</a:t>
            </a:r>
          </a:p>
        </p:txBody>
      </p:sp>
      <p:graphicFrame>
        <p:nvGraphicFramePr>
          <p:cNvPr id="6" name="Content Placeholder 5">
            <a:extLst>
              <a:ext uri="{FF2B5EF4-FFF2-40B4-BE49-F238E27FC236}">
                <a16:creationId xmlns:a16="http://schemas.microsoft.com/office/drawing/2014/main" id="{744BF4DA-E218-40D8-AAC5-F06ADB346436}"/>
              </a:ext>
            </a:extLst>
          </p:cNvPr>
          <p:cNvGraphicFramePr>
            <a:graphicFrameLocks noGrp="1"/>
          </p:cNvGraphicFramePr>
          <p:nvPr>
            <p:ph idx="1"/>
            <p:extLst>
              <p:ext uri="{D42A27DB-BD31-4B8C-83A1-F6EECF244321}">
                <p14:modId xmlns:p14="http://schemas.microsoft.com/office/powerpoint/2010/main" val="622195971"/>
              </p:ext>
            </p:extLst>
          </p:nvPr>
        </p:nvGraphicFramePr>
        <p:xfrm>
          <a:off x="1155700" y="2417523"/>
          <a:ext cx="9867204" cy="39456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3988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EE922-B54E-4642-9DF1-BF54B168DD89}"/>
              </a:ext>
            </a:extLst>
          </p:cNvPr>
          <p:cNvSpPr>
            <a:spLocks noGrp="1"/>
          </p:cNvSpPr>
          <p:nvPr>
            <p:ph type="title"/>
          </p:nvPr>
        </p:nvSpPr>
        <p:spPr/>
        <p:txBody>
          <a:bodyPr/>
          <a:lstStyle/>
          <a:p>
            <a:pPr algn="ctr"/>
            <a:r>
              <a:rPr lang="en-US" sz="8000" b="1" dirty="0"/>
              <a:t>Patrol</a:t>
            </a:r>
            <a:r>
              <a:rPr lang="en-US" dirty="0"/>
              <a:t>   cont.</a:t>
            </a:r>
          </a:p>
        </p:txBody>
      </p:sp>
      <p:graphicFrame>
        <p:nvGraphicFramePr>
          <p:cNvPr id="6" name="Content Placeholder 5">
            <a:extLst>
              <a:ext uri="{FF2B5EF4-FFF2-40B4-BE49-F238E27FC236}">
                <a16:creationId xmlns:a16="http://schemas.microsoft.com/office/drawing/2014/main" id="{484CF9BD-B2D7-42B3-85CB-068AC0F8F076}"/>
              </a:ext>
            </a:extLst>
          </p:cNvPr>
          <p:cNvGraphicFramePr>
            <a:graphicFrameLocks noGrp="1"/>
          </p:cNvGraphicFramePr>
          <p:nvPr>
            <p:ph idx="1"/>
            <p:extLst>
              <p:ext uri="{D42A27DB-BD31-4B8C-83A1-F6EECF244321}">
                <p14:modId xmlns:p14="http://schemas.microsoft.com/office/powerpoint/2010/main" val="2077324357"/>
              </p:ext>
            </p:extLst>
          </p:nvPr>
        </p:nvGraphicFramePr>
        <p:xfrm>
          <a:off x="1155700" y="2622550"/>
          <a:ext cx="8824913" cy="3416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385325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01584-921B-41F9-9F2F-C64C5048D830}"/>
              </a:ext>
            </a:extLst>
          </p:cNvPr>
          <p:cNvSpPr>
            <a:spLocks noGrp="1"/>
          </p:cNvSpPr>
          <p:nvPr>
            <p:ph type="title"/>
          </p:nvPr>
        </p:nvSpPr>
        <p:spPr/>
        <p:txBody>
          <a:bodyPr>
            <a:normAutofit fontScale="90000"/>
          </a:bodyPr>
          <a:lstStyle/>
          <a:p>
            <a:pPr algn="ctr"/>
            <a:r>
              <a:rPr lang="en-US" sz="8000" b="1" dirty="0"/>
              <a:t>Patrol Activity</a:t>
            </a:r>
          </a:p>
        </p:txBody>
      </p:sp>
      <p:sp>
        <p:nvSpPr>
          <p:cNvPr id="3" name="Content Placeholder 2">
            <a:extLst>
              <a:ext uri="{FF2B5EF4-FFF2-40B4-BE49-F238E27FC236}">
                <a16:creationId xmlns:a16="http://schemas.microsoft.com/office/drawing/2014/main" id="{3BC04A60-065A-4F1B-A40E-FB1AAE528A13}"/>
              </a:ext>
            </a:extLst>
          </p:cNvPr>
          <p:cNvSpPr>
            <a:spLocks noGrp="1"/>
          </p:cNvSpPr>
          <p:nvPr>
            <p:ph idx="1"/>
          </p:nvPr>
        </p:nvSpPr>
        <p:spPr/>
        <p:txBody>
          <a:bodyPr/>
          <a:lstStyle/>
          <a:p>
            <a:r>
              <a:rPr lang="en-US" dirty="0"/>
              <a:t>Traffic Summons issued: 17</a:t>
            </a:r>
          </a:p>
          <a:p>
            <a:pPr lvl="2"/>
            <a:r>
              <a:rPr lang="en-US" dirty="0"/>
              <a:t>Speeding (including the school zone)</a:t>
            </a:r>
          </a:p>
          <a:p>
            <a:pPr lvl="2"/>
            <a:r>
              <a:rPr lang="en-US" dirty="0"/>
              <a:t>Hit and run</a:t>
            </a:r>
          </a:p>
          <a:p>
            <a:pPr lvl="2"/>
            <a:r>
              <a:rPr lang="en-US" dirty="0"/>
              <a:t>Illegal passing</a:t>
            </a:r>
          </a:p>
          <a:p>
            <a:pPr lvl="2"/>
            <a:r>
              <a:rPr lang="en-US" dirty="0"/>
              <a:t>DUI</a:t>
            </a:r>
          </a:p>
          <a:p>
            <a:pPr lvl="2"/>
            <a:r>
              <a:rPr lang="en-US" dirty="0"/>
              <a:t>Driving Under Restraint</a:t>
            </a:r>
          </a:p>
        </p:txBody>
      </p:sp>
    </p:spTree>
    <p:extLst>
      <p:ext uri="{BB962C8B-B14F-4D97-AF65-F5344CB8AC3E}">
        <p14:creationId xmlns:p14="http://schemas.microsoft.com/office/powerpoint/2010/main" val="3635739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CDAAE-9D65-4CBD-BF52-66238137D1D6}"/>
              </a:ext>
            </a:extLst>
          </p:cNvPr>
          <p:cNvSpPr>
            <a:spLocks noGrp="1"/>
          </p:cNvSpPr>
          <p:nvPr>
            <p:ph type="title"/>
          </p:nvPr>
        </p:nvSpPr>
        <p:spPr/>
        <p:txBody>
          <a:bodyPr>
            <a:normAutofit fontScale="90000"/>
          </a:bodyPr>
          <a:lstStyle/>
          <a:p>
            <a:pPr algn="ctr"/>
            <a:r>
              <a:rPr lang="en-US" sz="8000" b="1" dirty="0"/>
              <a:t>Dispatch</a:t>
            </a:r>
          </a:p>
        </p:txBody>
      </p:sp>
      <p:graphicFrame>
        <p:nvGraphicFramePr>
          <p:cNvPr id="6" name="Content Placeholder 5">
            <a:extLst>
              <a:ext uri="{FF2B5EF4-FFF2-40B4-BE49-F238E27FC236}">
                <a16:creationId xmlns:a16="http://schemas.microsoft.com/office/drawing/2014/main" id="{A6ABAE68-87D9-4012-B292-E1B7CA5DA618}"/>
              </a:ext>
            </a:extLst>
          </p:cNvPr>
          <p:cNvGraphicFramePr>
            <a:graphicFrameLocks noGrp="1"/>
          </p:cNvGraphicFramePr>
          <p:nvPr>
            <p:ph idx="1"/>
            <p:extLst>
              <p:ext uri="{D42A27DB-BD31-4B8C-83A1-F6EECF244321}">
                <p14:modId xmlns:p14="http://schemas.microsoft.com/office/powerpoint/2010/main" val="2610691113"/>
              </p:ext>
            </p:extLst>
          </p:nvPr>
        </p:nvGraphicFramePr>
        <p:xfrm>
          <a:off x="1683543" y="2682540"/>
          <a:ext cx="8824913" cy="3416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963938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01584-921B-41F9-9F2F-C64C5048D830}"/>
              </a:ext>
            </a:extLst>
          </p:cNvPr>
          <p:cNvSpPr>
            <a:spLocks noGrp="1"/>
          </p:cNvSpPr>
          <p:nvPr>
            <p:ph type="title"/>
          </p:nvPr>
        </p:nvSpPr>
        <p:spPr/>
        <p:txBody>
          <a:bodyPr>
            <a:normAutofit/>
          </a:bodyPr>
          <a:lstStyle/>
          <a:p>
            <a:pPr algn="ctr"/>
            <a:r>
              <a:rPr lang="en-US" b="1" dirty="0"/>
              <a:t>Monthly Revenue (February 2022)</a:t>
            </a:r>
          </a:p>
        </p:txBody>
      </p:sp>
      <p:graphicFrame>
        <p:nvGraphicFramePr>
          <p:cNvPr id="4" name="Table 4">
            <a:extLst>
              <a:ext uri="{FF2B5EF4-FFF2-40B4-BE49-F238E27FC236}">
                <a16:creationId xmlns:a16="http://schemas.microsoft.com/office/drawing/2014/main" id="{E9843400-FDCC-4638-A6AD-908C17B3CB10}"/>
              </a:ext>
            </a:extLst>
          </p:cNvPr>
          <p:cNvGraphicFramePr>
            <a:graphicFrameLocks noGrp="1"/>
          </p:cNvGraphicFramePr>
          <p:nvPr>
            <p:ph idx="1"/>
            <p:extLst>
              <p:ext uri="{D42A27DB-BD31-4B8C-83A1-F6EECF244321}">
                <p14:modId xmlns:p14="http://schemas.microsoft.com/office/powerpoint/2010/main" val="230664506"/>
              </p:ext>
            </p:extLst>
          </p:nvPr>
        </p:nvGraphicFramePr>
        <p:xfrm>
          <a:off x="1093304" y="1825625"/>
          <a:ext cx="10260496" cy="3899310"/>
        </p:xfrm>
        <a:graphic>
          <a:graphicData uri="http://schemas.openxmlformats.org/drawingml/2006/table">
            <a:tbl>
              <a:tblPr firstRow="1" bandRow="1">
                <a:tableStyleId>{5C22544A-7EE6-4342-B048-85BDC9FD1C3A}</a:tableStyleId>
              </a:tblPr>
              <a:tblGrid>
                <a:gridCol w="5002696">
                  <a:extLst>
                    <a:ext uri="{9D8B030D-6E8A-4147-A177-3AD203B41FA5}">
                      <a16:colId xmlns:a16="http://schemas.microsoft.com/office/drawing/2014/main" val="4114497794"/>
                    </a:ext>
                  </a:extLst>
                </a:gridCol>
                <a:gridCol w="5257800">
                  <a:extLst>
                    <a:ext uri="{9D8B030D-6E8A-4147-A177-3AD203B41FA5}">
                      <a16:colId xmlns:a16="http://schemas.microsoft.com/office/drawing/2014/main" val="1279989035"/>
                    </a:ext>
                  </a:extLst>
                </a:gridCol>
              </a:tblGrid>
              <a:tr h="389931">
                <a:tc>
                  <a:txBody>
                    <a:bodyPr/>
                    <a:lstStyle/>
                    <a:p>
                      <a:r>
                        <a:rPr lang="en-US" dirty="0"/>
                        <a:t>Housing DOC Back log</a:t>
                      </a:r>
                    </a:p>
                  </a:txBody>
                  <a:tcPr/>
                </a:tc>
                <a:tc>
                  <a:txBody>
                    <a:bodyPr/>
                    <a:lstStyle/>
                    <a:p>
                      <a:endParaRPr lang="en-US" dirty="0"/>
                    </a:p>
                  </a:txBody>
                  <a:tcPr/>
                </a:tc>
                <a:extLst>
                  <a:ext uri="{0D108BD9-81ED-4DB2-BD59-A6C34878D82A}">
                    <a16:rowId xmlns:a16="http://schemas.microsoft.com/office/drawing/2014/main" val="1489361064"/>
                  </a:ext>
                </a:extLst>
              </a:tr>
              <a:tr h="389931">
                <a:tc>
                  <a:txBody>
                    <a:bodyPr/>
                    <a:lstStyle/>
                    <a:p>
                      <a:r>
                        <a:rPr lang="en-US" dirty="0"/>
                        <a:t>Court Security</a:t>
                      </a:r>
                    </a:p>
                  </a:txBody>
                  <a:tcPr/>
                </a:tc>
                <a:tc>
                  <a:txBody>
                    <a:bodyPr/>
                    <a:lstStyle/>
                    <a:p>
                      <a:endParaRPr lang="en-US" dirty="0"/>
                    </a:p>
                  </a:txBody>
                  <a:tcPr/>
                </a:tc>
                <a:extLst>
                  <a:ext uri="{0D108BD9-81ED-4DB2-BD59-A6C34878D82A}">
                    <a16:rowId xmlns:a16="http://schemas.microsoft.com/office/drawing/2014/main" val="30926407"/>
                  </a:ext>
                </a:extLst>
              </a:tr>
              <a:tr h="389931">
                <a:tc>
                  <a:txBody>
                    <a:bodyPr/>
                    <a:lstStyle/>
                    <a:p>
                      <a:r>
                        <a:rPr lang="en-US" dirty="0"/>
                        <a:t>Booking Fees</a:t>
                      </a:r>
                    </a:p>
                  </a:txBody>
                  <a:tcPr/>
                </a:tc>
                <a:tc>
                  <a:txBody>
                    <a:bodyPr/>
                    <a:lstStyle/>
                    <a:p>
                      <a:r>
                        <a:rPr lang="en-US" dirty="0"/>
                        <a:t>$396.61</a:t>
                      </a:r>
                    </a:p>
                  </a:txBody>
                  <a:tcPr/>
                </a:tc>
                <a:extLst>
                  <a:ext uri="{0D108BD9-81ED-4DB2-BD59-A6C34878D82A}">
                    <a16:rowId xmlns:a16="http://schemas.microsoft.com/office/drawing/2014/main" val="2228317215"/>
                  </a:ext>
                </a:extLst>
              </a:tr>
              <a:tr h="389931">
                <a:tc>
                  <a:txBody>
                    <a:bodyPr/>
                    <a:lstStyle/>
                    <a:p>
                      <a:r>
                        <a:rPr lang="en-US" dirty="0"/>
                        <a:t>Medical Reimbursement</a:t>
                      </a:r>
                    </a:p>
                  </a:txBody>
                  <a:tcPr/>
                </a:tc>
                <a:tc>
                  <a:txBody>
                    <a:bodyPr/>
                    <a:lstStyle/>
                    <a:p>
                      <a:r>
                        <a:rPr lang="en-US" dirty="0"/>
                        <a:t>$605.33</a:t>
                      </a:r>
                    </a:p>
                  </a:txBody>
                  <a:tcPr/>
                </a:tc>
                <a:extLst>
                  <a:ext uri="{0D108BD9-81ED-4DB2-BD59-A6C34878D82A}">
                    <a16:rowId xmlns:a16="http://schemas.microsoft.com/office/drawing/2014/main" val="1489209718"/>
                  </a:ext>
                </a:extLst>
              </a:tr>
              <a:tr h="389931">
                <a:tc>
                  <a:txBody>
                    <a:bodyPr/>
                    <a:lstStyle/>
                    <a:p>
                      <a:r>
                        <a:rPr lang="en-US" dirty="0"/>
                        <a:t>Collect Call Commission- Detentions</a:t>
                      </a:r>
                    </a:p>
                  </a:txBody>
                  <a:tcPr/>
                </a:tc>
                <a:tc>
                  <a:txBody>
                    <a:bodyPr/>
                    <a:lstStyle/>
                    <a:p>
                      <a:r>
                        <a:rPr lang="en-US" dirty="0"/>
                        <a:t>$1,110.65</a:t>
                      </a:r>
                    </a:p>
                  </a:txBody>
                  <a:tcPr/>
                </a:tc>
                <a:extLst>
                  <a:ext uri="{0D108BD9-81ED-4DB2-BD59-A6C34878D82A}">
                    <a16:rowId xmlns:a16="http://schemas.microsoft.com/office/drawing/2014/main" val="845876073"/>
                  </a:ext>
                </a:extLst>
              </a:tr>
              <a:tr h="389931">
                <a:tc>
                  <a:txBody>
                    <a:bodyPr/>
                    <a:lstStyle/>
                    <a:p>
                      <a:r>
                        <a:rPr lang="en-US" dirty="0"/>
                        <a:t>Bond Fees Collected – Detentions</a:t>
                      </a:r>
                    </a:p>
                  </a:txBody>
                  <a:tcPr/>
                </a:tc>
                <a:tc>
                  <a:txBody>
                    <a:bodyPr/>
                    <a:lstStyle/>
                    <a:p>
                      <a:r>
                        <a:rPr lang="en-US" dirty="0"/>
                        <a:t>$88.50</a:t>
                      </a:r>
                    </a:p>
                  </a:txBody>
                  <a:tcPr/>
                </a:tc>
                <a:extLst>
                  <a:ext uri="{0D108BD9-81ED-4DB2-BD59-A6C34878D82A}">
                    <a16:rowId xmlns:a16="http://schemas.microsoft.com/office/drawing/2014/main" val="2474757480"/>
                  </a:ext>
                </a:extLst>
              </a:tr>
              <a:tr h="389931">
                <a:tc>
                  <a:txBody>
                    <a:bodyPr/>
                    <a:lstStyle/>
                    <a:p>
                      <a:r>
                        <a:rPr lang="en-US" dirty="0"/>
                        <a:t>Meal Tickets/Individual Meals - Detentions</a:t>
                      </a:r>
                    </a:p>
                  </a:txBody>
                  <a:tcPr/>
                </a:tc>
                <a:tc>
                  <a:txBody>
                    <a:bodyPr/>
                    <a:lstStyle/>
                    <a:p>
                      <a:r>
                        <a:rPr lang="en-US" dirty="0"/>
                        <a:t>$</a:t>
                      </a:r>
                    </a:p>
                  </a:txBody>
                  <a:tcPr/>
                </a:tc>
                <a:extLst>
                  <a:ext uri="{0D108BD9-81ED-4DB2-BD59-A6C34878D82A}">
                    <a16:rowId xmlns:a16="http://schemas.microsoft.com/office/drawing/2014/main" val="3166621947"/>
                  </a:ext>
                </a:extLst>
              </a:tr>
              <a:tr h="389931">
                <a:tc>
                  <a:txBody>
                    <a:bodyPr/>
                    <a:lstStyle/>
                    <a:p>
                      <a:r>
                        <a:rPr lang="en-US" dirty="0"/>
                        <a:t>Fingerprints – Detentions</a:t>
                      </a:r>
                    </a:p>
                  </a:txBody>
                  <a:tcPr/>
                </a:tc>
                <a:tc>
                  <a:txBody>
                    <a:bodyPr/>
                    <a:lstStyle/>
                    <a:p>
                      <a:r>
                        <a:rPr lang="en-US" dirty="0"/>
                        <a:t>$510.00</a:t>
                      </a:r>
                    </a:p>
                  </a:txBody>
                  <a:tcPr/>
                </a:tc>
                <a:extLst>
                  <a:ext uri="{0D108BD9-81ED-4DB2-BD59-A6C34878D82A}">
                    <a16:rowId xmlns:a16="http://schemas.microsoft.com/office/drawing/2014/main" val="2936311816"/>
                  </a:ext>
                </a:extLst>
              </a:tr>
              <a:tr h="389931">
                <a:tc>
                  <a:txBody>
                    <a:bodyPr/>
                    <a:lstStyle/>
                    <a:p>
                      <a:r>
                        <a:rPr lang="en-US" dirty="0"/>
                        <a:t>Laundry – Detentions</a:t>
                      </a:r>
                    </a:p>
                  </a:txBody>
                  <a:tcPr/>
                </a:tc>
                <a:tc>
                  <a:txBody>
                    <a:bodyPr/>
                    <a:lstStyle/>
                    <a:p>
                      <a:r>
                        <a:rPr lang="en-US" dirty="0"/>
                        <a:t>$150.00</a:t>
                      </a:r>
                    </a:p>
                  </a:txBody>
                  <a:tcPr/>
                </a:tc>
                <a:extLst>
                  <a:ext uri="{0D108BD9-81ED-4DB2-BD59-A6C34878D82A}">
                    <a16:rowId xmlns:a16="http://schemas.microsoft.com/office/drawing/2014/main" val="3082090735"/>
                  </a:ext>
                </a:extLst>
              </a:tr>
              <a:tr h="389931">
                <a:tc>
                  <a:txBody>
                    <a:bodyPr/>
                    <a:lstStyle/>
                    <a:p>
                      <a:r>
                        <a:rPr lang="en-US" b="1" dirty="0"/>
                        <a:t>TOTAL (Amount with ACH deposits)</a:t>
                      </a:r>
                    </a:p>
                  </a:txBody>
                  <a:tcPr/>
                </a:tc>
                <a:tc>
                  <a:txBody>
                    <a:bodyPr/>
                    <a:lstStyle/>
                    <a:p>
                      <a:r>
                        <a:rPr lang="en-US" b="1" dirty="0"/>
                        <a:t>$2,861.09      YTD: $33,329.17</a:t>
                      </a:r>
                    </a:p>
                  </a:txBody>
                  <a:tcPr/>
                </a:tc>
                <a:extLst>
                  <a:ext uri="{0D108BD9-81ED-4DB2-BD59-A6C34878D82A}">
                    <a16:rowId xmlns:a16="http://schemas.microsoft.com/office/drawing/2014/main" val="2084454395"/>
                  </a:ext>
                </a:extLst>
              </a:tr>
            </a:tbl>
          </a:graphicData>
        </a:graphic>
      </p:graphicFrame>
    </p:spTree>
    <p:extLst>
      <p:ext uri="{BB962C8B-B14F-4D97-AF65-F5344CB8AC3E}">
        <p14:creationId xmlns:p14="http://schemas.microsoft.com/office/powerpoint/2010/main" val="26236435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01584-921B-41F9-9F2F-C64C5048D830}"/>
              </a:ext>
            </a:extLst>
          </p:cNvPr>
          <p:cNvSpPr>
            <a:spLocks noGrp="1"/>
          </p:cNvSpPr>
          <p:nvPr>
            <p:ph type="title"/>
          </p:nvPr>
        </p:nvSpPr>
        <p:spPr>
          <a:noFill/>
        </p:spPr>
        <p:txBody>
          <a:bodyPr>
            <a:noAutofit/>
          </a:bodyPr>
          <a:lstStyle/>
          <a:p>
            <a:pPr algn="ctr"/>
            <a:r>
              <a:rPr lang="en-US" sz="5400" b="1" dirty="0"/>
              <a:t>Concealed Weapons Permits</a:t>
            </a:r>
          </a:p>
        </p:txBody>
      </p:sp>
      <p:graphicFrame>
        <p:nvGraphicFramePr>
          <p:cNvPr id="6" name="Content Placeholder 5">
            <a:extLst>
              <a:ext uri="{FF2B5EF4-FFF2-40B4-BE49-F238E27FC236}">
                <a16:creationId xmlns:a16="http://schemas.microsoft.com/office/drawing/2014/main" id="{F3A2C7B3-A91F-41F5-89D1-ED4D987A7263}"/>
              </a:ext>
            </a:extLst>
          </p:cNvPr>
          <p:cNvGraphicFramePr>
            <a:graphicFrameLocks noGrp="1"/>
          </p:cNvGraphicFramePr>
          <p:nvPr>
            <p:ph idx="1"/>
            <p:extLst>
              <p:ext uri="{D42A27DB-BD31-4B8C-83A1-F6EECF244321}">
                <p14:modId xmlns:p14="http://schemas.microsoft.com/office/powerpoint/2010/main" val="237758300"/>
              </p:ext>
            </p:extLst>
          </p:nvPr>
        </p:nvGraphicFramePr>
        <p:xfrm>
          <a:off x="1155700" y="2635772"/>
          <a:ext cx="8824913" cy="3416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166987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EE922-B54E-4642-9DF1-BF54B168DD89}"/>
              </a:ext>
            </a:extLst>
          </p:cNvPr>
          <p:cNvSpPr>
            <a:spLocks noGrp="1"/>
          </p:cNvSpPr>
          <p:nvPr>
            <p:ph type="title"/>
          </p:nvPr>
        </p:nvSpPr>
        <p:spPr/>
        <p:txBody>
          <a:bodyPr>
            <a:noAutofit/>
          </a:bodyPr>
          <a:lstStyle/>
          <a:p>
            <a:pPr algn="ctr"/>
            <a:r>
              <a:rPr lang="en-US" sz="5400" b="1" dirty="0"/>
              <a:t>Significant Events for February 2022</a:t>
            </a:r>
          </a:p>
        </p:txBody>
      </p:sp>
      <p:sp>
        <p:nvSpPr>
          <p:cNvPr id="3" name="Content Placeholder 2">
            <a:extLst>
              <a:ext uri="{FF2B5EF4-FFF2-40B4-BE49-F238E27FC236}">
                <a16:creationId xmlns:a16="http://schemas.microsoft.com/office/drawing/2014/main" id="{8EB75472-2777-4A66-A340-97895B1C7C4C}"/>
              </a:ext>
            </a:extLst>
          </p:cNvPr>
          <p:cNvSpPr>
            <a:spLocks noGrp="1"/>
          </p:cNvSpPr>
          <p:nvPr>
            <p:ph idx="1"/>
          </p:nvPr>
        </p:nvSpPr>
        <p:spPr/>
        <p:txBody>
          <a:bodyPr>
            <a:normAutofit/>
          </a:bodyPr>
          <a:lstStyle/>
          <a:p>
            <a:r>
              <a:rPr lang="en-US" dirty="0"/>
              <a:t>There were no significant events in February.  </a:t>
            </a:r>
          </a:p>
        </p:txBody>
      </p:sp>
    </p:spTree>
    <p:extLst>
      <p:ext uri="{BB962C8B-B14F-4D97-AF65-F5344CB8AC3E}">
        <p14:creationId xmlns:p14="http://schemas.microsoft.com/office/powerpoint/2010/main" val="2693304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01584-921B-41F9-9F2F-C64C5048D830}"/>
              </a:ext>
            </a:extLst>
          </p:cNvPr>
          <p:cNvSpPr>
            <a:spLocks noGrp="1"/>
          </p:cNvSpPr>
          <p:nvPr>
            <p:ph type="title"/>
          </p:nvPr>
        </p:nvSpPr>
        <p:spPr/>
        <p:txBody>
          <a:bodyPr>
            <a:noAutofit/>
          </a:bodyPr>
          <a:lstStyle/>
          <a:p>
            <a:pPr algn="ctr"/>
            <a:r>
              <a:rPr lang="en-US" sz="5400" b="1" dirty="0"/>
              <a:t>Citizen Compliments:</a:t>
            </a:r>
          </a:p>
        </p:txBody>
      </p:sp>
      <p:sp>
        <p:nvSpPr>
          <p:cNvPr id="3" name="Content Placeholder 2">
            <a:extLst>
              <a:ext uri="{FF2B5EF4-FFF2-40B4-BE49-F238E27FC236}">
                <a16:creationId xmlns:a16="http://schemas.microsoft.com/office/drawing/2014/main" id="{3BC04A60-065A-4F1B-A40E-FB1AAE528A13}"/>
              </a:ext>
            </a:extLst>
          </p:cNvPr>
          <p:cNvSpPr>
            <a:spLocks noGrp="1"/>
          </p:cNvSpPr>
          <p:nvPr>
            <p:ph idx="1"/>
          </p:nvPr>
        </p:nvSpPr>
        <p:spPr/>
        <p:txBody>
          <a:bodyPr>
            <a:normAutofit/>
          </a:bodyPr>
          <a:lstStyle/>
          <a:p>
            <a:r>
              <a:rPr lang="en-US" sz="1800" dirty="0">
                <a:effectLst/>
                <a:latin typeface="Calibri" panose="020F0502020204030204" pitchFamily="34" charset="0"/>
                <a:ea typeface="Calibri" panose="020F0502020204030204" pitchFamily="34" charset="0"/>
              </a:rPr>
              <a:t>Deputy Wes Sedlmayr received a complement from a victim on a wallet theft case.  The victim stated “two thumbs up, Sedlmayr is working hard to get this solved.”</a:t>
            </a:r>
          </a:p>
          <a:p>
            <a:r>
              <a:rPr lang="en-US" dirty="0">
                <a:latin typeface="Calibri" panose="020F0502020204030204" pitchFamily="34" charset="0"/>
                <a:ea typeface="Calibri" panose="020F0502020204030204" pitchFamily="34" charset="0"/>
              </a:rPr>
              <a:t>Deputy Zach Meyer received a complement from a person he stopped for speeding on Hwy 46.  The part stated Zach did a great job, he was polite, and you guys are doing great, keep it up, you got my support.”</a:t>
            </a:r>
          </a:p>
          <a:p>
            <a:r>
              <a:rPr lang="en-US" sz="1800" dirty="0">
                <a:effectLst/>
                <a:latin typeface="Calibri" panose="020F0502020204030204" pitchFamily="34" charset="0"/>
                <a:ea typeface="Calibri" panose="020F0502020204030204" pitchFamily="34" charset="0"/>
              </a:rPr>
              <a:t>Deputies Workman, </a:t>
            </a:r>
            <a:r>
              <a:rPr lang="en-US" sz="1800" dirty="0" err="1">
                <a:effectLst/>
                <a:latin typeface="Calibri" panose="020F0502020204030204" pitchFamily="34" charset="0"/>
                <a:ea typeface="Calibri" panose="020F0502020204030204" pitchFamily="34" charset="0"/>
              </a:rPr>
              <a:t>Geddie</a:t>
            </a:r>
            <a:r>
              <a:rPr lang="en-US" sz="1800" dirty="0">
                <a:effectLst/>
                <a:latin typeface="Calibri" panose="020F0502020204030204" pitchFamily="34" charset="0"/>
                <a:ea typeface="Calibri" panose="020F0502020204030204" pitchFamily="34" charset="0"/>
              </a:rPr>
              <a:t>, Ramirez and Cook assisted a resident in getting her car out after being stuck in a snow bank.  </a:t>
            </a:r>
            <a:r>
              <a:rPr lang="en-US" dirty="0">
                <a:latin typeface="Calibri" panose="020F0502020204030204" pitchFamily="34" charset="0"/>
                <a:ea typeface="Calibri" panose="020F0502020204030204" pitchFamily="34" charset="0"/>
              </a:rPr>
              <a:t>He resident advised she was very appreciative.  </a:t>
            </a:r>
            <a:endParaRPr lang="en-US"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5909678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B43E2-AA43-49EF-B67E-C54C1EA2189A}"/>
              </a:ext>
            </a:extLst>
          </p:cNvPr>
          <p:cNvSpPr>
            <a:spLocks noGrp="1"/>
          </p:cNvSpPr>
          <p:nvPr>
            <p:ph type="title"/>
          </p:nvPr>
        </p:nvSpPr>
        <p:spPr/>
        <p:txBody>
          <a:bodyPr/>
          <a:lstStyle/>
          <a:p>
            <a:pPr algn="ctr"/>
            <a:r>
              <a:rPr lang="en-US" sz="4400" b="1" dirty="0"/>
              <a:t>Sheriff’s Office Community Initiatives: </a:t>
            </a:r>
          </a:p>
        </p:txBody>
      </p:sp>
      <p:sp>
        <p:nvSpPr>
          <p:cNvPr id="3" name="Text Placeholder 2">
            <a:extLst>
              <a:ext uri="{FF2B5EF4-FFF2-40B4-BE49-F238E27FC236}">
                <a16:creationId xmlns:a16="http://schemas.microsoft.com/office/drawing/2014/main" id="{F4C7D588-8C6C-4E9C-994C-0194F0B6EF2D}"/>
              </a:ext>
            </a:extLst>
          </p:cNvPr>
          <p:cNvSpPr>
            <a:spLocks noGrp="1"/>
          </p:cNvSpPr>
          <p:nvPr>
            <p:ph type="body" sz="half" idx="2"/>
          </p:nvPr>
        </p:nvSpPr>
        <p:spPr/>
        <p:txBody>
          <a:bodyPr>
            <a:normAutofit/>
          </a:bodyPr>
          <a:lstStyle/>
          <a:p>
            <a:r>
              <a:rPr lang="en-US" dirty="0"/>
              <a:t>Partnering with CSP to address speeding and other traffic violation on Hwy 119 and Hwy 46</a:t>
            </a:r>
          </a:p>
          <a:p>
            <a:endParaRPr lang="en-US" dirty="0"/>
          </a:p>
          <a:p>
            <a:endParaRPr lang="en-US" dirty="0"/>
          </a:p>
        </p:txBody>
      </p:sp>
    </p:spTree>
    <p:extLst>
      <p:ext uri="{BB962C8B-B14F-4D97-AF65-F5344CB8AC3E}">
        <p14:creationId xmlns:p14="http://schemas.microsoft.com/office/powerpoint/2010/main" val="42133477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E9239-8441-44CC-A823-8FB91C9DCDAF}"/>
              </a:ext>
            </a:extLst>
          </p:cNvPr>
          <p:cNvSpPr>
            <a:spLocks noGrp="1"/>
          </p:cNvSpPr>
          <p:nvPr>
            <p:ph type="ctrTitle"/>
          </p:nvPr>
        </p:nvSpPr>
        <p:spPr>
          <a:xfrm>
            <a:off x="1154955" y="1133475"/>
            <a:ext cx="8825658" cy="1714500"/>
          </a:xfrm>
        </p:spPr>
        <p:txBody>
          <a:bodyPr/>
          <a:lstStyle/>
          <a:p>
            <a:r>
              <a:rPr lang="en-US" sz="8000" dirty="0"/>
              <a:t>Questions:</a:t>
            </a:r>
          </a:p>
        </p:txBody>
      </p:sp>
    </p:spTree>
    <p:extLst>
      <p:ext uri="{BB962C8B-B14F-4D97-AF65-F5344CB8AC3E}">
        <p14:creationId xmlns:p14="http://schemas.microsoft.com/office/powerpoint/2010/main" val="36031769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01584-921B-41F9-9F2F-C64C5048D830}"/>
              </a:ext>
            </a:extLst>
          </p:cNvPr>
          <p:cNvSpPr>
            <a:spLocks noGrp="1"/>
          </p:cNvSpPr>
          <p:nvPr>
            <p:ph type="title"/>
          </p:nvPr>
        </p:nvSpPr>
        <p:spPr/>
        <p:txBody>
          <a:bodyPr>
            <a:noAutofit/>
          </a:bodyPr>
          <a:lstStyle/>
          <a:p>
            <a:pPr algn="ctr"/>
            <a:r>
              <a:rPr lang="en-US" sz="5400" b="1" dirty="0"/>
              <a:t>Citizen Compliments:</a:t>
            </a:r>
          </a:p>
        </p:txBody>
      </p:sp>
      <p:sp>
        <p:nvSpPr>
          <p:cNvPr id="3" name="Content Placeholder 2">
            <a:extLst>
              <a:ext uri="{FF2B5EF4-FFF2-40B4-BE49-F238E27FC236}">
                <a16:creationId xmlns:a16="http://schemas.microsoft.com/office/drawing/2014/main" id="{3BC04A60-065A-4F1B-A40E-FB1AAE528A13}"/>
              </a:ext>
            </a:extLst>
          </p:cNvPr>
          <p:cNvSpPr>
            <a:spLocks noGrp="1"/>
          </p:cNvSpPr>
          <p:nvPr>
            <p:ph idx="1"/>
          </p:nvPr>
        </p:nvSpPr>
        <p:spPr/>
        <p:txBody>
          <a:bodyPr>
            <a:normAutofit/>
          </a:bodyPr>
          <a:lstStyle/>
          <a:p>
            <a:pPr marL="0" indent="0">
              <a:buNone/>
            </a:pPr>
            <a:endParaRPr lang="en-US"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7436466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EE922-B54E-4642-9DF1-BF54B168DD89}"/>
              </a:ext>
            </a:extLst>
          </p:cNvPr>
          <p:cNvSpPr>
            <a:spLocks noGrp="1"/>
          </p:cNvSpPr>
          <p:nvPr>
            <p:ph type="title"/>
          </p:nvPr>
        </p:nvSpPr>
        <p:spPr/>
        <p:txBody>
          <a:bodyPr>
            <a:noAutofit/>
          </a:bodyPr>
          <a:lstStyle/>
          <a:p>
            <a:pPr algn="ctr"/>
            <a:r>
              <a:rPr lang="en-US" sz="5400" b="1" dirty="0"/>
              <a:t>Significant Events for December</a:t>
            </a:r>
          </a:p>
        </p:txBody>
      </p:sp>
      <p:sp>
        <p:nvSpPr>
          <p:cNvPr id="3" name="Content Placeholder 2">
            <a:extLst>
              <a:ext uri="{FF2B5EF4-FFF2-40B4-BE49-F238E27FC236}">
                <a16:creationId xmlns:a16="http://schemas.microsoft.com/office/drawing/2014/main" id="{8EB75472-2777-4A66-A340-97895B1C7C4C}"/>
              </a:ext>
            </a:extLst>
          </p:cNvPr>
          <p:cNvSpPr>
            <a:spLocks noGrp="1"/>
          </p:cNvSpPr>
          <p:nvPr>
            <p:ph idx="1"/>
          </p:nvPr>
        </p:nvSpPr>
        <p:spPr/>
        <p:txBody>
          <a:bodyPr>
            <a:normAutofit fontScale="92500" lnSpcReduction="10000"/>
          </a:bodyPr>
          <a:lstStyle/>
          <a:p>
            <a:r>
              <a:rPr lang="en-US" dirty="0"/>
              <a:t>In the month of December we also saw an increase in burglaries (houses being broken into).  Suspects have been identified and the investigations continue.  </a:t>
            </a:r>
          </a:p>
          <a:p>
            <a:r>
              <a:rPr lang="en-US" dirty="0"/>
              <a:t>2</a:t>
            </a:r>
            <a:r>
              <a:rPr lang="en-US" baseline="30000" dirty="0"/>
              <a:t>nd</a:t>
            </a:r>
            <a:r>
              <a:rPr lang="en-US" dirty="0"/>
              <a:t> Degree Assault: A female got into a vehicle to drive to an appointment in Arvada.  A male acquaintance of her boyfriend jumped in the vehicle and refused to get out.  She drove to the appointment and then started to drive back to Central City.  She told the party she could no longer have a sexual relationship with him.  He became angry, punched out a window and threw her cell phone out the window.  They drove to the apartments in Central City and he became angry again.  He placed his hands around her neck and threatened to kill her.  A warrant was issued for the male party.</a:t>
            </a:r>
          </a:p>
          <a:p>
            <a:r>
              <a:rPr lang="en-US" dirty="0"/>
              <a:t>Death Investigation:  A females body was dumped off the side of the road on Hwy 72 about a mile east of </a:t>
            </a:r>
            <a:r>
              <a:rPr lang="en-US" dirty="0" err="1"/>
              <a:t>Pinecliffe</a:t>
            </a:r>
            <a:r>
              <a:rPr lang="en-US" dirty="0"/>
              <a:t>.  The investigation is continuing with several leads being investigated.  </a:t>
            </a:r>
          </a:p>
          <a:p>
            <a:endParaRPr lang="en-US" dirty="0"/>
          </a:p>
        </p:txBody>
      </p:sp>
    </p:spTree>
    <p:extLst>
      <p:ext uri="{BB962C8B-B14F-4D97-AF65-F5344CB8AC3E}">
        <p14:creationId xmlns:p14="http://schemas.microsoft.com/office/powerpoint/2010/main" val="36573293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01584-921B-41F9-9F2F-C64C5048D830}"/>
              </a:ext>
            </a:extLst>
          </p:cNvPr>
          <p:cNvSpPr>
            <a:spLocks noGrp="1"/>
          </p:cNvSpPr>
          <p:nvPr>
            <p:ph type="title"/>
          </p:nvPr>
        </p:nvSpPr>
        <p:spPr/>
        <p:txBody>
          <a:bodyPr>
            <a:noAutofit/>
          </a:bodyPr>
          <a:lstStyle/>
          <a:p>
            <a:pPr algn="ctr"/>
            <a:r>
              <a:rPr lang="en-US" sz="5400" b="1" dirty="0"/>
              <a:t>Citizen Compliments:</a:t>
            </a:r>
          </a:p>
        </p:txBody>
      </p:sp>
      <p:sp>
        <p:nvSpPr>
          <p:cNvPr id="3" name="Content Placeholder 2">
            <a:extLst>
              <a:ext uri="{FF2B5EF4-FFF2-40B4-BE49-F238E27FC236}">
                <a16:creationId xmlns:a16="http://schemas.microsoft.com/office/drawing/2014/main" id="{3BC04A60-065A-4F1B-A40E-FB1AAE528A13}"/>
              </a:ext>
            </a:extLst>
          </p:cNvPr>
          <p:cNvSpPr>
            <a:spLocks noGrp="1"/>
          </p:cNvSpPr>
          <p:nvPr>
            <p:ph idx="1"/>
          </p:nvPr>
        </p:nvSpPr>
        <p:spPr/>
        <p:txBody>
          <a:bodyPr>
            <a:normAutofit/>
          </a:bodyPr>
          <a:lstStyle/>
          <a:p>
            <a:r>
              <a:rPr lang="en-US" sz="1800" dirty="0">
                <a:effectLst/>
                <a:latin typeface="Calibri" panose="020F0502020204030204" pitchFamily="34" charset="0"/>
                <a:ea typeface="Calibri" panose="020F0502020204030204" pitchFamily="34" charset="0"/>
              </a:rPr>
              <a:t>From Division of Gaming:  Thank you for allowing Chief Demo to help me with my supervisor interview process yesterday.  His insight and expertise were a big help in evaluating our candidates.  Including outside agencies adds validity to this process and helps ensure we get qualified and effective supervisors for our local law enforcement community.  Chief Demo's commitment to this community is impressive.  The professionalism he showed during this process is a credit to you and the Gilpin County Sheriff's Office.</a:t>
            </a:r>
          </a:p>
          <a:p>
            <a:r>
              <a:rPr lang="en-US" sz="1800" dirty="0">
                <a:effectLst/>
                <a:latin typeface="Calibri" panose="020F0502020204030204" pitchFamily="34" charset="0"/>
                <a:ea typeface="Calibri" panose="020F0502020204030204" pitchFamily="34" charset="0"/>
              </a:rPr>
              <a:t>a local citizen complimenting David Workman, who mentioned “It was great talking to deputy Workman, he has a lot of integrity.”  </a:t>
            </a:r>
          </a:p>
        </p:txBody>
      </p:sp>
    </p:spTree>
    <p:extLst>
      <p:ext uri="{BB962C8B-B14F-4D97-AF65-F5344CB8AC3E}">
        <p14:creationId xmlns:p14="http://schemas.microsoft.com/office/powerpoint/2010/main" val="32610558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EE922-B54E-4642-9DF1-BF54B168DD89}"/>
              </a:ext>
            </a:extLst>
          </p:cNvPr>
          <p:cNvSpPr>
            <a:spLocks noGrp="1"/>
          </p:cNvSpPr>
          <p:nvPr>
            <p:ph type="title"/>
          </p:nvPr>
        </p:nvSpPr>
        <p:spPr/>
        <p:txBody>
          <a:bodyPr>
            <a:noAutofit/>
          </a:bodyPr>
          <a:lstStyle/>
          <a:p>
            <a:pPr algn="ctr"/>
            <a:r>
              <a:rPr lang="en-US" sz="5400" b="1" dirty="0"/>
              <a:t>Significant Events for December</a:t>
            </a:r>
          </a:p>
        </p:txBody>
      </p:sp>
      <p:sp>
        <p:nvSpPr>
          <p:cNvPr id="3" name="Content Placeholder 2">
            <a:extLst>
              <a:ext uri="{FF2B5EF4-FFF2-40B4-BE49-F238E27FC236}">
                <a16:creationId xmlns:a16="http://schemas.microsoft.com/office/drawing/2014/main" id="{8EB75472-2777-4A66-A340-97895B1C7C4C}"/>
              </a:ext>
            </a:extLst>
          </p:cNvPr>
          <p:cNvSpPr>
            <a:spLocks noGrp="1"/>
          </p:cNvSpPr>
          <p:nvPr>
            <p:ph idx="1"/>
          </p:nvPr>
        </p:nvSpPr>
        <p:spPr/>
        <p:txBody>
          <a:bodyPr>
            <a:normAutofit/>
          </a:bodyPr>
          <a:lstStyle/>
          <a:p>
            <a:r>
              <a:rPr lang="en-US" dirty="0"/>
              <a:t>2</a:t>
            </a:r>
            <a:r>
              <a:rPr lang="en-US" baseline="30000" dirty="0"/>
              <a:t>nd</a:t>
            </a:r>
            <a:r>
              <a:rPr lang="en-US" dirty="0"/>
              <a:t> Degree Assault on a Peace Officer: Deputies responded to a residence in north county on a disturbance.  A female advised her husband had assaulted their son.  Deputies contacted the male lying in bed naked, challenging the deputies.  Deputies took the male into custody.  While walking the male down the stairs, the male suspect lunged forward in a violent manner causing a deputy to also fall down the stairs.  The deputy suffered a separated shoulder.  The male was treated at the hospital and booked into the jail.</a:t>
            </a:r>
          </a:p>
          <a:p>
            <a:r>
              <a:rPr lang="en-US" dirty="0"/>
              <a:t>Death Investigation:  A females body was dumped off the side of the road on Hwy 72 about a mile east of </a:t>
            </a:r>
            <a:r>
              <a:rPr lang="en-US" dirty="0" err="1"/>
              <a:t>Pinecliffe</a:t>
            </a:r>
            <a:r>
              <a:rPr lang="en-US" dirty="0"/>
              <a:t>.  The investigation is continuing with several leads being investigated.  </a:t>
            </a:r>
          </a:p>
          <a:p>
            <a:endParaRPr lang="en-US" dirty="0"/>
          </a:p>
        </p:txBody>
      </p:sp>
    </p:spTree>
    <p:extLst>
      <p:ext uri="{BB962C8B-B14F-4D97-AF65-F5344CB8AC3E}">
        <p14:creationId xmlns:p14="http://schemas.microsoft.com/office/powerpoint/2010/main" val="1257083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CDAAE-9D65-4CBD-BF52-66238137D1D6}"/>
              </a:ext>
            </a:extLst>
          </p:cNvPr>
          <p:cNvSpPr>
            <a:spLocks noGrp="1"/>
          </p:cNvSpPr>
          <p:nvPr>
            <p:ph type="title"/>
          </p:nvPr>
        </p:nvSpPr>
        <p:spPr/>
        <p:txBody>
          <a:bodyPr>
            <a:normAutofit fontScale="90000"/>
          </a:bodyPr>
          <a:lstStyle/>
          <a:p>
            <a:pPr algn="ctr"/>
            <a:r>
              <a:rPr lang="en-US" sz="8000" b="1" dirty="0"/>
              <a:t>Victim Services</a:t>
            </a:r>
          </a:p>
        </p:txBody>
      </p:sp>
      <p:graphicFrame>
        <p:nvGraphicFramePr>
          <p:cNvPr id="6" name="Content Placeholder 5">
            <a:extLst>
              <a:ext uri="{FF2B5EF4-FFF2-40B4-BE49-F238E27FC236}">
                <a16:creationId xmlns:a16="http://schemas.microsoft.com/office/drawing/2014/main" id="{A6ABAE68-87D9-4012-B292-E1B7CA5DA618}"/>
              </a:ext>
            </a:extLst>
          </p:cNvPr>
          <p:cNvGraphicFramePr>
            <a:graphicFrameLocks noGrp="1"/>
          </p:cNvGraphicFramePr>
          <p:nvPr>
            <p:ph idx="1"/>
            <p:extLst>
              <p:ext uri="{D42A27DB-BD31-4B8C-83A1-F6EECF244321}">
                <p14:modId xmlns:p14="http://schemas.microsoft.com/office/powerpoint/2010/main" val="942011478"/>
              </p:ext>
            </p:extLst>
          </p:nvPr>
        </p:nvGraphicFramePr>
        <p:xfrm>
          <a:off x="1683543" y="2791390"/>
          <a:ext cx="8824913" cy="3416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510347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18982-33A7-4CB5-9A6A-AFF97DB84697}"/>
              </a:ext>
            </a:extLst>
          </p:cNvPr>
          <p:cNvSpPr>
            <a:spLocks noGrp="1"/>
          </p:cNvSpPr>
          <p:nvPr>
            <p:ph type="title"/>
          </p:nvPr>
        </p:nvSpPr>
        <p:spPr/>
        <p:txBody>
          <a:bodyPr>
            <a:noAutofit/>
          </a:bodyPr>
          <a:lstStyle/>
          <a:p>
            <a:pPr algn="ctr"/>
            <a:r>
              <a:rPr lang="en-US" sz="4800" b="1" dirty="0"/>
              <a:t>Detentions </a:t>
            </a:r>
            <a:br>
              <a:rPr lang="en-US" sz="4800" b="1" dirty="0"/>
            </a:br>
            <a:r>
              <a:rPr lang="en-US" sz="4800" b="1" dirty="0"/>
              <a:t>Average by year</a:t>
            </a:r>
          </a:p>
        </p:txBody>
      </p:sp>
      <p:graphicFrame>
        <p:nvGraphicFramePr>
          <p:cNvPr id="6" name="Content Placeholder 5">
            <a:extLst>
              <a:ext uri="{FF2B5EF4-FFF2-40B4-BE49-F238E27FC236}">
                <a16:creationId xmlns:a16="http://schemas.microsoft.com/office/drawing/2014/main" id="{9A84B091-57F1-488A-B036-686BF70A38DA}"/>
              </a:ext>
            </a:extLst>
          </p:cNvPr>
          <p:cNvGraphicFramePr>
            <a:graphicFrameLocks noGrp="1"/>
          </p:cNvGraphicFramePr>
          <p:nvPr>
            <p:ph idx="1"/>
            <p:extLst>
              <p:ext uri="{D42A27DB-BD31-4B8C-83A1-F6EECF244321}">
                <p14:modId xmlns:p14="http://schemas.microsoft.com/office/powerpoint/2010/main" val="3798594253"/>
              </p:ext>
            </p:extLst>
          </p:nvPr>
        </p:nvGraphicFramePr>
        <p:xfrm>
          <a:off x="1683543" y="2753812"/>
          <a:ext cx="8824913" cy="3416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61643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39DDC-D17A-4926-9BF5-A60FE2D52472}"/>
              </a:ext>
            </a:extLst>
          </p:cNvPr>
          <p:cNvSpPr>
            <a:spLocks noGrp="1"/>
          </p:cNvSpPr>
          <p:nvPr>
            <p:ph type="title"/>
          </p:nvPr>
        </p:nvSpPr>
        <p:spPr/>
        <p:txBody>
          <a:bodyPr>
            <a:normAutofit fontScale="90000"/>
          </a:bodyPr>
          <a:lstStyle/>
          <a:p>
            <a:pPr algn="ctr"/>
            <a:r>
              <a:rPr lang="en-US" sz="8000" b="1" dirty="0"/>
              <a:t>Victim Services</a:t>
            </a:r>
          </a:p>
        </p:txBody>
      </p:sp>
      <p:graphicFrame>
        <p:nvGraphicFramePr>
          <p:cNvPr id="6" name="Content Placeholder 5">
            <a:extLst>
              <a:ext uri="{FF2B5EF4-FFF2-40B4-BE49-F238E27FC236}">
                <a16:creationId xmlns:a16="http://schemas.microsoft.com/office/drawing/2014/main" id="{36525F62-8FFE-4C1D-9A71-460FEEB0FCA1}"/>
              </a:ext>
            </a:extLst>
          </p:cNvPr>
          <p:cNvGraphicFramePr>
            <a:graphicFrameLocks noGrp="1"/>
          </p:cNvGraphicFramePr>
          <p:nvPr>
            <p:ph idx="1"/>
            <p:extLst>
              <p:ext uri="{D42A27DB-BD31-4B8C-83A1-F6EECF244321}">
                <p14:modId xmlns:p14="http://schemas.microsoft.com/office/powerpoint/2010/main" val="1041624569"/>
              </p:ext>
            </p:extLst>
          </p:nvPr>
        </p:nvGraphicFramePr>
        <p:xfrm>
          <a:off x="559496" y="2442575"/>
          <a:ext cx="11073008" cy="38491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3948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39DDC-D17A-4926-9BF5-A60FE2D52472}"/>
              </a:ext>
            </a:extLst>
          </p:cNvPr>
          <p:cNvSpPr>
            <a:spLocks noGrp="1"/>
          </p:cNvSpPr>
          <p:nvPr>
            <p:ph type="title"/>
          </p:nvPr>
        </p:nvSpPr>
        <p:spPr/>
        <p:txBody>
          <a:bodyPr>
            <a:normAutofit fontScale="90000"/>
          </a:bodyPr>
          <a:lstStyle/>
          <a:p>
            <a:pPr algn="ctr"/>
            <a:r>
              <a:rPr lang="en-US" sz="8000" b="1" dirty="0"/>
              <a:t>Victim Services</a:t>
            </a:r>
          </a:p>
        </p:txBody>
      </p:sp>
      <p:graphicFrame>
        <p:nvGraphicFramePr>
          <p:cNvPr id="6" name="Content Placeholder 5">
            <a:extLst>
              <a:ext uri="{FF2B5EF4-FFF2-40B4-BE49-F238E27FC236}">
                <a16:creationId xmlns:a16="http://schemas.microsoft.com/office/drawing/2014/main" id="{36525F62-8FFE-4C1D-9A71-460FEEB0FCA1}"/>
              </a:ext>
            </a:extLst>
          </p:cNvPr>
          <p:cNvGraphicFramePr>
            <a:graphicFrameLocks noGrp="1"/>
          </p:cNvGraphicFramePr>
          <p:nvPr>
            <p:ph idx="1"/>
            <p:extLst>
              <p:ext uri="{D42A27DB-BD31-4B8C-83A1-F6EECF244321}">
                <p14:modId xmlns:p14="http://schemas.microsoft.com/office/powerpoint/2010/main" val="3773447535"/>
              </p:ext>
            </p:extLst>
          </p:nvPr>
        </p:nvGraphicFramePr>
        <p:xfrm>
          <a:off x="767828" y="2515817"/>
          <a:ext cx="10656344" cy="398519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17868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18982-33A7-4CB5-9A6A-AFF97DB84697}"/>
              </a:ext>
            </a:extLst>
          </p:cNvPr>
          <p:cNvSpPr>
            <a:spLocks noGrp="1"/>
          </p:cNvSpPr>
          <p:nvPr>
            <p:ph type="title"/>
          </p:nvPr>
        </p:nvSpPr>
        <p:spPr/>
        <p:txBody>
          <a:bodyPr>
            <a:normAutofit fontScale="90000"/>
          </a:bodyPr>
          <a:lstStyle/>
          <a:p>
            <a:pPr algn="ctr"/>
            <a:r>
              <a:rPr lang="en-US" sz="8000" b="1" dirty="0"/>
              <a:t>Evidence</a:t>
            </a:r>
          </a:p>
        </p:txBody>
      </p:sp>
      <p:graphicFrame>
        <p:nvGraphicFramePr>
          <p:cNvPr id="6" name="Content Placeholder 5">
            <a:extLst>
              <a:ext uri="{FF2B5EF4-FFF2-40B4-BE49-F238E27FC236}">
                <a16:creationId xmlns:a16="http://schemas.microsoft.com/office/drawing/2014/main" id="{DFBD7EF5-0941-4963-95BE-21A6E24F52E9}"/>
              </a:ext>
            </a:extLst>
          </p:cNvPr>
          <p:cNvGraphicFramePr>
            <a:graphicFrameLocks noGrp="1"/>
          </p:cNvGraphicFramePr>
          <p:nvPr>
            <p:ph idx="1"/>
            <p:extLst>
              <p:ext uri="{D42A27DB-BD31-4B8C-83A1-F6EECF244321}">
                <p14:modId xmlns:p14="http://schemas.microsoft.com/office/powerpoint/2010/main" val="2578947310"/>
              </p:ext>
            </p:extLst>
          </p:nvPr>
        </p:nvGraphicFramePr>
        <p:xfrm>
          <a:off x="1683543" y="2803917"/>
          <a:ext cx="8824913" cy="3416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00230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18982-33A7-4CB5-9A6A-AFF97DB84697}"/>
              </a:ext>
            </a:extLst>
          </p:cNvPr>
          <p:cNvSpPr>
            <a:spLocks noGrp="1"/>
          </p:cNvSpPr>
          <p:nvPr>
            <p:ph type="title"/>
          </p:nvPr>
        </p:nvSpPr>
        <p:spPr/>
        <p:txBody>
          <a:bodyPr>
            <a:normAutofit fontScale="90000"/>
          </a:bodyPr>
          <a:lstStyle/>
          <a:p>
            <a:pPr algn="ctr"/>
            <a:r>
              <a:rPr lang="en-US" sz="8000" b="1" dirty="0"/>
              <a:t>Total Evidence</a:t>
            </a:r>
          </a:p>
        </p:txBody>
      </p:sp>
      <p:graphicFrame>
        <p:nvGraphicFramePr>
          <p:cNvPr id="6" name="Content Placeholder 5">
            <a:extLst>
              <a:ext uri="{FF2B5EF4-FFF2-40B4-BE49-F238E27FC236}">
                <a16:creationId xmlns:a16="http://schemas.microsoft.com/office/drawing/2014/main" id="{DD8D2D90-991E-484D-90D2-375A2253CBFE}"/>
              </a:ext>
            </a:extLst>
          </p:cNvPr>
          <p:cNvGraphicFramePr>
            <a:graphicFrameLocks noGrp="1"/>
          </p:cNvGraphicFramePr>
          <p:nvPr>
            <p:ph idx="1"/>
            <p:extLst>
              <p:ext uri="{D42A27DB-BD31-4B8C-83A1-F6EECF244321}">
                <p14:modId xmlns:p14="http://schemas.microsoft.com/office/powerpoint/2010/main" val="1554545607"/>
              </p:ext>
            </p:extLst>
          </p:nvPr>
        </p:nvGraphicFramePr>
        <p:xfrm>
          <a:off x="1683543" y="2804607"/>
          <a:ext cx="8824913" cy="3416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1616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18982-33A7-4CB5-9A6A-AFF97DB84697}"/>
              </a:ext>
            </a:extLst>
          </p:cNvPr>
          <p:cNvSpPr>
            <a:spLocks noGrp="1"/>
          </p:cNvSpPr>
          <p:nvPr>
            <p:ph type="title"/>
          </p:nvPr>
        </p:nvSpPr>
        <p:spPr/>
        <p:txBody>
          <a:bodyPr>
            <a:normAutofit fontScale="90000"/>
          </a:bodyPr>
          <a:lstStyle/>
          <a:p>
            <a:pPr algn="ctr"/>
            <a:r>
              <a:rPr lang="en-US" sz="8000" b="1" dirty="0"/>
              <a:t>Detentions</a:t>
            </a:r>
          </a:p>
        </p:txBody>
      </p:sp>
      <p:graphicFrame>
        <p:nvGraphicFramePr>
          <p:cNvPr id="6" name="Content Placeholder 5">
            <a:extLst>
              <a:ext uri="{FF2B5EF4-FFF2-40B4-BE49-F238E27FC236}">
                <a16:creationId xmlns:a16="http://schemas.microsoft.com/office/drawing/2014/main" id="{9A84B091-57F1-488A-B036-686BF70A38DA}"/>
              </a:ext>
            </a:extLst>
          </p:cNvPr>
          <p:cNvGraphicFramePr>
            <a:graphicFrameLocks noGrp="1"/>
          </p:cNvGraphicFramePr>
          <p:nvPr>
            <p:ph idx="1"/>
            <p:extLst>
              <p:ext uri="{D42A27DB-BD31-4B8C-83A1-F6EECF244321}">
                <p14:modId xmlns:p14="http://schemas.microsoft.com/office/powerpoint/2010/main" val="440366522"/>
              </p:ext>
            </p:extLst>
          </p:nvPr>
        </p:nvGraphicFramePr>
        <p:xfrm>
          <a:off x="1683543" y="2703708"/>
          <a:ext cx="8824913" cy="3416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93494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18982-33A7-4CB5-9A6A-AFF97DB84697}"/>
              </a:ext>
            </a:extLst>
          </p:cNvPr>
          <p:cNvSpPr>
            <a:spLocks noGrp="1"/>
          </p:cNvSpPr>
          <p:nvPr>
            <p:ph type="title"/>
          </p:nvPr>
        </p:nvSpPr>
        <p:spPr/>
        <p:txBody>
          <a:bodyPr>
            <a:normAutofit fontScale="90000"/>
          </a:bodyPr>
          <a:lstStyle/>
          <a:p>
            <a:pPr algn="ctr"/>
            <a:r>
              <a:rPr lang="en-US" sz="8000" b="1" dirty="0"/>
              <a:t>Detentions</a:t>
            </a:r>
          </a:p>
        </p:txBody>
      </p:sp>
      <p:graphicFrame>
        <p:nvGraphicFramePr>
          <p:cNvPr id="6" name="Content Placeholder 5">
            <a:extLst>
              <a:ext uri="{FF2B5EF4-FFF2-40B4-BE49-F238E27FC236}">
                <a16:creationId xmlns:a16="http://schemas.microsoft.com/office/drawing/2014/main" id="{9A84B091-57F1-488A-B036-686BF70A38DA}"/>
              </a:ext>
            </a:extLst>
          </p:cNvPr>
          <p:cNvGraphicFramePr>
            <a:graphicFrameLocks noGrp="1"/>
          </p:cNvGraphicFramePr>
          <p:nvPr>
            <p:ph idx="1"/>
            <p:extLst>
              <p:ext uri="{D42A27DB-BD31-4B8C-83A1-F6EECF244321}">
                <p14:modId xmlns:p14="http://schemas.microsoft.com/office/powerpoint/2010/main" val="1701501279"/>
              </p:ext>
            </p:extLst>
          </p:nvPr>
        </p:nvGraphicFramePr>
        <p:xfrm>
          <a:off x="1683543" y="2741286"/>
          <a:ext cx="8824913" cy="3416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58772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docProps/app.xml><?xml version="1.0" encoding="utf-8"?>
<Properties xmlns="http://schemas.openxmlformats.org/officeDocument/2006/extended-properties" xmlns:vt="http://schemas.openxmlformats.org/officeDocument/2006/docPropsVTypes">
  <Template>Ion Boardroom</Template>
  <TotalTime>31552</TotalTime>
  <Words>764</Words>
  <Application>Microsoft Office PowerPoint</Application>
  <PresentationFormat>Widescreen</PresentationFormat>
  <Paragraphs>85</Paragraphs>
  <Slides>30</Slides>
  <Notes>0</Notes>
  <HiddenSlides>5</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Century Gothic</vt:lpstr>
      <vt:lpstr>Wingdings 3</vt:lpstr>
      <vt:lpstr>Ion Boardroom</vt:lpstr>
      <vt:lpstr>Sheriff’s Office Monthly Report February 2022</vt:lpstr>
      <vt:lpstr>Dispatch</vt:lpstr>
      <vt:lpstr>Victim Services</vt:lpstr>
      <vt:lpstr>Victim Services</vt:lpstr>
      <vt:lpstr>Victim Services</vt:lpstr>
      <vt:lpstr>Evidence</vt:lpstr>
      <vt:lpstr>Total Evidence</vt:lpstr>
      <vt:lpstr>Detentions</vt:lpstr>
      <vt:lpstr>Detentions</vt:lpstr>
      <vt:lpstr>Detentions  Average by year</vt:lpstr>
      <vt:lpstr>Detentions Arrests by Agency</vt:lpstr>
      <vt:lpstr>Detentions (Meals)</vt:lpstr>
      <vt:lpstr>Patrol</vt:lpstr>
      <vt:lpstr>Patrol</vt:lpstr>
      <vt:lpstr>Patrol  cont.</vt:lpstr>
      <vt:lpstr>Patrol  cont.</vt:lpstr>
      <vt:lpstr>Patrol   cont.</vt:lpstr>
      <vt:lpstr>Patrol   cont.</vt:lpstr>
      <vt:lpstr>Patrol Activity</vt:lpstr>
      <vt:lpstr>Monthly Revenue (February 2022)</vt:lpstr>
      <vt:lpstr>Concealed Weapons Permits</vt:lpstr>
      <vt:lpstr>Significant Events for February 2022</vt:lpstr>
      <vt:lpstr>Citizen Compliments:</vt:lpstr>
      <vt:lpstr>Sheriff’s Office Community Initiatives: </vt:lpstr>
      <vt:lpstr>Questions:</vt:lpstr>
      <vt:lpstr>Citizen Compliments:</vt:lpstr>
      <vt:lpstr>Significant Events for December</vt:lpstr>
      <vt:lpstr>Citizen Compliments:</vt:lpstr>
      <vt:lpstr>Significant Events for December</vt:lpstr>
      <vt:lpstr>Detentions  Average by year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Armstrong</dc:creator>
  <cp:lastModifiedBy>Cherokee Blake</cp:lastModifiedBy>
  <cp:revision>123</cp:revision>
  <cp:lastPrinted>2022-01-26T22:36:42Z</cp:lastPrinted>
  <dcterms:created xsi:type="dcterms:W3CDTF">2021-02-12T16:05:06Z</dcterms:created>
  <dcterms:modified xsi:type="dcterms:W3CDTF">2022-05-12T05:21:36Z</dcterms:modified>
</cp:coreProperties>
</file>