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84" r:id="rId4"/>
    <p:sldId id="268" r:id="rId5"/>
    <p:sldId id="289" r:id="rId6"/>
    <p:sldId id="264" r:id="rId7"/>
    <p:sldId id="263" r:id="rId8"/>
    <p:sldId id="262" r:id="rId9"/>
    <p:sldId id="297" r:id="rId10"/>
    <p:sldId id="296" r:id="rId11"/>
    <p:sldId id="260" r:id="rId12"/>
    <p:sldId id="292" r:id="rId13"/>
    <p:sldId id="300" r:id="rId14"/>
    <p:sldId id="273" r:id="rId15"/>
    <p:sldId id="265" r:id="rId16"/>
    <p:sldId id="298" r:id="rId17"/>
    <p:sldId id="266" r:id="rId18"/>
    <p:sldId id="299" r:id="rId19"/>
    <p:sldId id="269" r:id="rId20"/>
    <p:sldId id="271" r:id="rId21"/>
    <p:sldId id="278" r:id="rId22"/>
    <p:sldId id="280" r:id="rId23"/>
    <p:sldId id="291" r:id="rId24"/>
    <p:sldId id="272" r:id="rId25"/>
    <p:sldId id="274" r:id="rId26"/>
    <p:sldId id="282" r:id="rId27"/>
    <p:sldId id="281" r:id="rId28"/>
    <p:sldId id="293" r:id="rId29"/>
    <p:sldId id="295" r:id="rId30"/>
    <p:sldId id="294" r:id="rId31"/>
    <p:sldId id="301" r:id="rId32"/>
    <p:sldId id="286" r:id="rId33"/>
  </p:sldIdLst>
  <p:sldSz cx="12192000" cy="6858000"/>
  <p:notesSz cx="7086600" cy="9372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Armstrong" initials="KA" lastIdx="2" clrIdx="0">
    <p:extLst>
      <p:ext uri="{19B8F6BF-5375-455C-9EA6-DF929625EA0E}">
        <p15:presenceInfo xmlns:p15="http://schemas.microsoft.com/office/powerpoint/2012/main" userId="S-1-5-21-3862915978-4067358894-2382945786-5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3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Sheet1!$B$2:$B$7</c:f>
              <c:numCache>
                <c:formatCode>General</c:formatCode>
                <c:ptCount val="6"/>
                <c:pt idx="0">
                  <c:v>306</c:v>
                </c:pt>
                <c:pt idx="1">
                  <c:v>377</c:v>
                </c:pt>
                <c:pt idx="2">
                  <c:v>2638</c:v>
                </c:pt>
                <c:pt idx="3" formatCode="#,##0">
                  <c:v>2032</c:v>
                </c:pt>
                <c:pt idx="4">
                  <c:v>2503</c:v>
                </c:pt>
                <c:pt idx="5">
                  <c:v>2681</c:v>
                </c:pt>
              </c:numCache>
            </c:numRef>
          </c:val>
          <c:extLst>
            <c:ext xmlns:c16="http://schemas.microsoft.com/office/drawing/2014/chart" uri="{C3380CC4-5D6E-409C-BE32-E72D297353CC}">
              <c16:uniqueId val="{00000000-58F7-4426-BEEC-114CCC577209}"/>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Sheet1!$C$2:$C$7</c:f>
              <c:numCache>
                <c:formatCode>General</c:formatCode>
                <c:ptCount val="6"/>
                <c:pt idx="0">
                  <c:v>252</c:v>
                </c:pt>
                <c:pt idx="1">
                  <c:v>409</c:v>
                </c:pt>
                <c:pt idx="2">
                  <c:v>2205</c:v>
                </c:pt>
                <c:pt idx="3">
                  <c:v>2154</c:v>
                </c:pt>
                <c:pt idx="4">
                  <c:v>2482</c:v>
                </c:pt>
                <c:pt idx="5">
                  <c:v>2723</c:v>
                </c:pt>
              </c:numCache>
            </c:numRef>
          </c:val>
          <c:extLst>
            <c:ext xmlns:c16="http://schemas.microsoft.com/office/drawing/2014/chart" uri="{C3380CC4-5D6E-409C-BE32-E72D297353CC}">
              <c16:uniqueId val="{00000001-58F7-4426-BEEC-114CCC577209}"/>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Sheet1!$D$2:$D$7</c:f>
              <c:numCache>
                <c:formatCode>General</c:formatCode>
                <c:ptCount val="6"/>
                <c:pt idx="0">
                  <c:v>319</c:v>
                </c:pt>
                <c:pt idx="1">
                  <c:v>309</c:v>
                </c:pt>
                <c:pt idx="2">
                  <c:v>2622</c:v>
                </c:pt>
                <c:pt idx="3">
                  <c:v>2526</c:v>
                </c:pt>
                <c:pt idx="4">
                  <c:v>2438</c:v>
                </c:pt>
                <c:pt idx="5">
                  <c:v>3194</c:v>
                </c:pt>
              </c:numCache>
            </c:numRef>
          </c:val>
          <c:extLst>
            <c:ext xmlns:c16="http://schemas.microsoft.com/office/drawing/2014/chart" uri="{C3380CC4-5D6E-409C-BE32-E72D297353CC}">
              <c16:uniqueId val="{00000002-58F7-4426-BEEC-114CCC577209}"/>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Sheet1!$E$2:$E$7</c:f>
              <c:numCache>
                <c:formatCode>General</c:formatCode>
                <c:ptCount val="6"/>
                <c:pt idx="0">
                  <c:v>376</c:v>
                </c:pt>
                <c:pt idx="2">
                  <c:v>2910</c:v>
                </c:pt>
                <c:pt idx="4">
                  <c:v>2396</c:v>
                </c:pt>
              </c:numCache>
            </c:numRef>
          </c:val>
          <c:extLst>
            <c:ext xmlns:c16="http://schemas.microsoft.com/office/drawing/2014/chart" uri="{C3380CC4-5D6E-409C-BE32-E72D297353CC}">
              <c16:uniqueId val="{00000004-58F7-4426-BEEC-114CCC577209}"/>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Sheet1!$F$2:$F$7</c:f>
              <c:numCache>
                <c:formatCode>General</c:formatCode>
                <c:ptCount val="6"/>
                <c:pt idx="0">
                  <c:v>422</c:v>
                </c:pt>
                <c:pt idx="2">
                  <c:v>2661</c:v>
                </c:pt>
                <c:pt idx="4">
                  <c:v>2002</c:v>
                </c:pt>
              </c:numCache>
            </c:numRef>
          </c:val>
          <c:extLst>
            <c:ext xmlns:c16="http://schemas.microsoft.com/office/drawing/2014/chart" uri="{C3380CC4-5D6E-409C-BE32-E72D297353CC}">
              <c16:uniqueId val="{00000005-58F7-4426-BEEC-114CCC577209}"/>
            </c:ext>
          </c:extLst>
        </c:ser>
        <c:dLbls>
          <c:dLblPos val="outEnd"/>
          <c:showLegendKey val="0"/>
          <c:showVal val="1"/>
          <c:showCatName val="0"/>
          <c:showSerName val="0"/>
          <c:showPercent val="0"/>
          <c:showBubbleSize val="0"/>
        </c:dLbls>
        <c:gapWidth val="444"/>
        <c:overlap val="-90"/>
        <c:axId val="436873928"/>
        <c:axId val="436877864"/>
      </c:barChart>
      <c:catAx>
        <c:axId val="436873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36877864"/>
        <c:crosses val="autoZero"/>
        <c:auto val="1"/>
        <c:lblAlgn val="ctr"/>
        <c:lblOffset val="100"/>
        <c:noMultiLvlLbl val="0"/>
      </c:catAx>
      <c:valAx>
        <c:axId val="436877864"/>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3687392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Sheet1!$B$2:$B$13</c:f>
              <c:numCache>
                <c:formatCode>General</c:formatCode>
                <c:ptCount val="12"/>
                <c:pt idx="0">
                  <c:v>7</c:v>
                </c:pt>
                <c:pt idx="1">
                  <c:v>23</c:v>
                </c:pt>
                <c:pt idx="2">
                  <c:v>0</c:v>
                </c:pt>
                <c:pt idx="3">
                  <c:v>1</c:v>
                </c:pt>
                <c:pt idx="4">
                  <c:v>7</c:v>
                </c:pt>
                <c:pt idx="5">
                  <c:v>26</c:v>
                </c:pt>
                <c:pt idx="6">
                  <c:v>0</c:v>
                </c:pt>
                <c:pt idx="7">
                  <c:v>2</c:v>
                </c:pt>
                <c:pt idx="8">
                  <c:v>0</c:v>
                </c:pt>
                <c:pt idx="9">
                  <c:v>3</c:v>
                </c:pt>
                <c:pt idx="10">
                  <c:v>0</c:v>
                </c:pt>
                <c:pt idx="11">
                  <c:v>2</c:v>
                </c:pt>
              </c:numCache>
            </c:numRef>
          </c:val>
          <c:extLst>
            <c:ext xmlns:c16="http://schemas.microsoft.com/office/drawing/2014/chart" uri="{C3380CC4-5D6E-409C-BE32-E72D297353CC}">
              <c16:uniqueId val="{00000000-FCEE-42D7-948A-F2D27773D7A7}"/>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Sheet1!$C$2:$C$13</c:f>
              <c:numCache>
                <c:formatCode>General</c:formatCode>
                <c:ptCount val="12"/>
                <c:pt idx="0">
                  <c:v>11</c:v>
                </c:pt>
                <c:pt idx="1">
                  <c:v>15</c:v>
                </c:pt>
                <c:pt idx="2">
                  <c:v>2</c:v>
                </c:pt>
                <c:pt idx="3">
                  <c:v>2</c:v>
                </c:pt>
                <c:pt idx="4">
                  <c:v>14</c:v>
                </c:pt>
                <c:pt idx="5">
                  <c:v>23</c:v>
                </c:pt>
                <c:pt idx="6">
                  <c:v>3</c:v>
                </c:pt>
                <c:pt idx="7">
                  <c:v>1</c:v>
                </c:pt>
                <c:pt idx="8">
                  <c:v>0</c:v>
                </c:pt>
                <c:pt idx="9">
                  <c:v>1</c:v>
                </c:pt>
                <c:pt idx="10">
                  <c:v>0</c:v>
                </c:pt>
                <c:pt idx="11">
                  <c:v>0</c:v>
                </c:pt>
              </c:numCache>
            </c:numRef>
          </c:val>
          <c:extLst>
            <c:ext xmlns:c16="http://schemas.microsoft.com/office/drawing/2014/chart" uri="{C3380CC4-5D6E-409C-BE32-E72D297353CC}">
              <c16:uniqueId val="{00000001-FCEE-42D7-948A-F2D27773D7A7}"/>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Sheet1!$D$2:$D$13</c:f>
              <c:numCache>
                <c:formatCode>General</c:formatCode>
                <c:ptCount val="12"/>
                <c:pt idx="0">
                  <c:v>16</c:v>
                </c:pt>
                <c:pt idx="1">
                  <c:v>24</c:v>
                </c:pt>
                <c:pt idx="2">
                  <c:v>0</c:v>
                </c:pt>
                <c:pt idx="3">
                  <c:v>2</c:v>
                </c:pt>
                <c:pt idx="4">
                  <c:v>9</c:v>
                </c:pt>
                <c:pt idx="5">
                  <c:v>27</c:v>
                </c:pt>
                <c:pt idx="6">
                  <c:v>0</c:v>
                </c:pt>
                <c:pt idx="7">
                  <c:v>1</c:v>
                </c:pt>
                <c:pt idx="8">
                  <c:v>0</c:v>
                </c:pt>
                <c:pt idx="9">
                  <c:v>5</c:v>
                </c:pt>
                <c:pt idx="10">
                  <c:v>0</c:v>
                </c:pt>
                <c:pt idx="11">
                  <c:v>0</c:v>
                </c:pt>
              </c:numCache>
            </c:numRef>
          </c:val>
          <c:extLst>
            <c:ext xmlns:c16="http://schemas.microsoft.com/office/drawing/2014/chart" uri="{C3380CC4-5D6E-409C-BE32-E72D297353CC}">
              <c16:uniqueId val="{00000002-FCEE-42D7-948A-F2D27773D7A7}"/>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Sheet1!$E$2:$E$13</c:f>
              <c:numCache>
                <c:formatCode>General</c:formatCode>
                <c:ptCount val="12"/>
                <c:pt idx="0">
                  <c:v>6</c:v>
                </c:pt>
                <c:pt idx="2">
                  <c:v>3</c:v>
                </c:pt>
                <c:pt idx="4">
                  <c:v>13</c:v>
                </c:pt>
                <c:pt idx="6">
                  <c:v>4</c:v>
                </c:pt>
                <c:pt idx="8">
                  <c:v>0</c:v>
                </c:pt>
                <c:pt idx="10">
                  <c:v>0</c:v>
                </c:pt>
              </c:numCache>
            </c:numRef>
          </c:val>
          <c:extLst>
            <c:ext xmlns:c16="http://schemas.microsoft.com/office/drawing/2014/chart" uri="{C3380CC4-5D6E-409C-BE32-E72D297353CC}">
              <c16:uniqueId val="{00000004-FCEE-42D7-948A-F2D27773D7A7}"/>
            </c:ext>
          </c:extLst>
        </c:ser>
        <c:ser>
          <c:idx val="4"/>
          <c:order val="4"/>
          <c:tx>
            <c:strRef>
              <c:f>Sheet1!$F$1</c:f>
              <c:strCache>
                <c:ptCount val="1"/>
                <c:pt idx="0">
                  <c:v>May </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Sheet1!$F$2:$F$13</c:f>
              <c:numCache>
                <c:formatCode>General</c:formatCode>
                <c:ptCount val="12"/>
                <c:pt idx="0">
                  <c:v>8</c:v>
                </c:pt>
                <c:pt idx="2">
                  <c:v>2</c:v>
                </c:pt>
                <c:pt idx="4">
                  <c:v>10</c:v>
                </c:pt>
                <c:pt idx="6">
                  <c:v>5</c:v>
                </c:pt>
                <c:pt idx="8">
                  <c:v>1</c:v>
                </c:pt>
                <c:pt idx="10">
                  <c:v>0</c:v>
                </c:pt>
              </c:numCache>
            </c:numRef>
          </c:val>
          <c:extLst>
            <c:ext xmlns:c16="http://schemas.microsoft.com/office/drawing/2014/chart" uri="{C3380CC4-5D6E-409C-BE32-E72D297353CC}">
              <c16:uniqueId val="{00000005-FCEE-42D7-948A-F2D27773D7A7}"/>
            </c:ext>
          </c:extLst>
        </c:ser>
        <c:dLbls>
          <c:dLblPos val="outEnd"/>
          <c:showLegendKey val="0"/>
          <c:showVal val="1"/>
          <c:showCatName val="0"/>
          <c:showSerName val="0"/>
          <c:showPercent val="0"/>
          <c:showBubbleSize val="0"/>
        </c:dLbls>
        <c:gapWidth val="444"/>
        <c:overlap val="-90"/>
        <c:axId val="324415736"/>
        <c:axId val="324411800"/>
      </c:barChart>
      <c:catAx>
        <c:axId val="324415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24411800"/>
        <c:crosses val="autoZero"/>
        <c:auto val="1"/>
        <c:lblAlgn val="ctr"/>
        <c:lblOffset val="100"/>
        <c:noMultiLvlLbl val="0"/>
      </c:catAx>
      <c:valAx>
        <c:axId val="324411800"/>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Arrest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24415736"/>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Sheet1!$B$2:$B$5</c:f>
              <c:numCache>
                <c:formatCode>General</c:formatCode>
                <c:ptCount val="4"/>
                <c:pt idx="0">
                  <c:v>1309</c:v>
                </c:pt>
                <c:pt idx="1">
                  <c:v>3166</c:v>
                </c:pt>
                <c:pt idx="2">
                  <c:v>425</c:v>
                </c:pt>
                <c:pt idx="3">
                  <c:v>344</c:v>
                </c:pt>
              </c:numCache>
            </c:numRef>
          </c:val>
          <c:extLst>
            <c:ext xmlns:c16="http://schemas.microsoft.com/office/drawing/2014/chart" uri="{C3380CC4-5D6E-409C-BE32-E72D297353CC}">
              <c16:uniqueId val="{00000000-96F5-4B5E-BB65-6781CA47C753}"/>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Sheet1!$C$2:$C$5</c:f>
              <c:numCache>
                <c:formatCode>General</c:formatCode>
                <c:ptCount val="4"/>
                <c:pt idx="0">
                  <c:v>1340</c:v>
                </c:pt>
                <c:pt idx="1">
                  <c:v>2505</c:v>
                </c:pt>
                <c:pt idx="2">
                  <c:v>420</c:v>
                </c:pt>
                <c:pt idx="3">
                  <c:v>331</c:v>
                </c:pt>
              </c:numCache>
            </c:numRef>
          </c:val>
          <c:extLst>
            <c:ext xmlns:c16="http://schemas.microsoft.com/office/drawing/2014/chart" uri="{C3380CC4-5D6E-409C-BE32-E72D297353CC}">
              <c16:uniqueId val="{00000001-96F5-4B5E-BB65-6781CA47C753}"/>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Sheet1!$D$2:$D$5</c:f>
              <c:numCache>
                <c:formatCode>General</c:formatCode>
                <c:ptCount val="4"/>
                <c:pt idx="0">
                  <c:v>1665</c:v>
                </c:pt>
                <c:pt idx="1">
                  <c:v>3418</c:v>
                </c:pt>
                <c:pt idx="2">
                  <c:v>424</c:v>
                </c:pt>
                <c:pt idx="3">
                  <c:v>387</c:v>
                </c:pt>
              </c:numCache>
            </c:numRef>
          </c:val>
          <c:extLst>
            <c:ext xmlns:c16="http://schemas.microsoft.com/office/drawing/2014/chart" uri="{C3380CC4-5D6E-409C-BE32-E72D297353CC}">
              <c16:uniqueId val="{00000002-96F5-4B5E-BB65-6781CA47C753}"/>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Sheet1!$E$2:$E$5</c:f>
              <c:numCache>
                <c:formatCode>General</c:formatCode>
                <c:ptCount val="4"/>
                <c:pt idx="0">
                  <c:v>1568</c:v>
                </c:pt>
                <c:pt idx="2">
                  <c:v>428</c:v>
                </c:pt>
              </c:numCache>
            </c:numRef>
          </c:val>
          <c:extLst>
            <c:ext xmlns:c16="http://schemas.microsoft.com/office/drawing/2014/chart" uri="{C3380CC4-5D6E-409C-BE32-E72D297353CC}">
              <c16:uniqueId val="{00000004-96F5-4B5E-BB65-6781CA47C753}"/>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Sheet1!$F$2:$F$5</c:f>
              <c:numCache>
                <c:formatCode>General</c:formatCode>
                <c:ptCount val="4"/>
                <c:pt idx="0">
                  <c:v>2005</c:v>
                </c:pt>
                <c:pt idx="2">
                  <c:v>407</c:v>
                </c:pt>
              </c:numCache>
            </c:numRef>
          </c:val>
          <c:extLst>
            <c:ext xmlns:c16="http://schemas.microsoft.com/office/drawing/2014/chart" uri="{C3380CC4-5D6E-409C-BE32-E72D297353CC}">
              <c16:uniqueId val="{00000005-96F5-4B5E-BB65-6781CA47C753}"/>
            </c:ext>
          </c:extLst>
        </c:ser>
        <c:dLbls>
          <c:dLblPos val="outEnd"/>
          <c:showLegendKey val="0"/>
          <c:showVal val="1"/>
          <c:showCatName val="0"/>
          <c:showSerName val="0"/>
          <c:showPercent val="0"/>
          <c:showBubbleSize val="0"/>
        </c:dLbls>
        <c:gapWidth val="444"/>
        <c:overlap val="-90"/>
        <c:axId val="395133944"/>
        <c:axId val="395130008"/>
      </c:barChart>
      <c:catAx>
        <c:axId val="3951339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30008"/>
        <c:crosses val="autoZero"/>
        <c:auto val="1"/>
        <c:lblAlgn val="ctr"/>
        <c:lblOffset val="100"/>
        <c:noMultiLvlLbl val="0"/>
      </c:catAx>
      <c:valAx>
        <c:axId val="39513000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Meal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3394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Sheet1!$B$2:$B$9</c:f>
              <c:numCache>
                <c:formatCode>General</c:formatCode>
                <c:ptCount val="8"/>
                <c:pt idx="0">
                  <c:v>4</c:v>
                </c:pt>
                <c:pt idx="1">
                  <c:v>10</c:v>
                </c:pt>
                <c:pt idx="2">
                  <c:v>5</c:v>
                </c:pt>
                <c:pt idx="3">
                  <c:v>1</c:v>
                </c:pt>
                <c:pt idx="4">
                  <c:v>3</c:v>
                </c:pt>
                <c:pt idx="5">
                  <c:v>1</c:v>
                </c:pt>
                <c:pt idx="6">
                  <c:v>7</c:v>
                </c:pt>
                <c:pt idx="7">
                  <c:v>4</c:v>
                </c:pt>
              </c:numCache>
            </c:numRef>
          </c:val>
          <c:extLst>
            <c:ext xmlns:c16="http://schemas.microsoft.com/office/drawing/2014/chart" uri="{C3380CC4-5D6E-409C-BE32-E72D297353CC}">
              <c16:uniqueId val="{00000000-B2D8-4030-8C28-432A346896D4}"/>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Sheet1!$C$2:$C$9</c:f>
              <c:numCache>
                <c:formatCode>General</c:formatCode>
                <c:ptCount val="8"/>
                <c:pt idx="0">
                  <c:v>6</c:v>
                </c:pt>
                <c:pt idx="1">
                  <c:v>5</c:v>
                </c:pt>
                <c:pt idx="2">
                  <c:v>1</c:v>
                </c:pt>
                <c:pt idx="3">
                  <c:v>0</c:v>
                </c:pt>
                <c:pt idx="4">
                  <c:v>0</c:v>
                </c:pt>
                <c:pt idx="5">
                  <c:v>1</c:v>
                </c:pt>
                <c:pt idx="6">
                  <c:v>5</c:v>
                </c:pt>
                <c:pt idx="7">
                  <c:v>5</c:v>
                </c:pt>
              </c:numCache>
            </c:numRef>
          </c:val>
          <c:extLst>
            <c:ext xmlns:c16="http://schemas.microsoft.com/office/drawing/2014/chart" uri="{C3380CC4-5D6E-409C-BE32-E72D297353CC}">
              <c16:uniqueId val="{00000001-B2D8-4030-8C28-432A346896D4}"/>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Sheet1!$D$2:$D$9</c:f>
              <c:numCache>
                <c:formatCode>General</c:formatCode>
                <c:ptCount val="8"/>
                <c:pt idx="0">
                  <c:v>13</c:v>
                </c:pt>
                <c:pt idx="1">
                  <c:v>10</c:v>
                </c:pt>
                <c:pt idx="2">
                  <c:v>3</c:v>
                </c:pt>
                <c:pt idx="3">
                  <c:v>3</c:v>
                </c:pt>
                <c:pt idx="4">
                  <c:v>2</c:v>
                </c:pt>
                <c:pt idx="5">
                  <c:v>1</c:v>
                </c:pt>
                <c:pt idx="6">
                  <c:v>4</c:v>
                </c:pt>
                <c:pt idx="7">
                  <c:v>9</c:v>
                </c:pt>
              </c:numCache>
            </c:numRef>
          </c:val>
          <c:extLst>
            <c:ext xmlns:c16="http://schemas.microsoft.com/office/drawing/2014/chart" uri="{C3380CC4-5D6E-409C-BE32-E72D297353CC}">
              <c16:uniqueId val="{00000002-B2D8-4030-8C28-432A346896D4}"/>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Sheet1!$E$2:$E$9</c:f>
              <c:numCache>
                <c:formatCode>General</c:formatCode>
                <c:ptCount val="8"/>
                <c:pt idx="0">
                  <c:v>15</c:v>
                </c:pt>
                <c:pt idx="2">
                  <c:v>1</c:v>
                </c:pt>
                <c:pt idx="4">
                  <c:v>2</c:v>
                </c:pt>
                <c:pt idx="6">
                  <c:v>8</c:v>
                </c:pt>
              </c:numCache>
            </c:numRef>
          </c:val>
          <c:extLst>
            <c:ext xmlns:c16="http://schemas.microsoft.com/office/drawing/2014/chart" uri="{C3380CC4-5D6E-409C-BE32-E72D297353CC}">
              <c16:uniqueId val="{00000004-B2D8-4030-8C28-432A346896D4}"/>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Sheet1!$F$2:$F$9</c:f>
              <c:numCache>
                <c:formatCode>General</c:formatCode>
                <c:ptCount val="8"/>
                <c:pt idx="0">
                  <c:v>8</c:v>
                </c:pt>
                <c:pt idx="2">
                  <c:v>1</c:v>
                </c:pt>
                <c:pt idx="4">
                  <c:v>4</c:v>
                </c:pt>
                <c:pt idx="6">
                  <c:v>8</c:v>
                </c:pt>
              </c:numCache>
            </c:numRef>
          </c:val>
          <c:extLst>
            <c:ext xmlns:c16="http://schemas.microsoft.com/office/drawing/2014/chart" uri="{C3380CC4-5D6E-409C-BE32-E72D297353CC}">
              <c16:uniqueId val="{00000005-B2D8-4030-8C28-432A346896D4}"/>
            </c:ext>
          </c:extLst>
        </c:ser>
        <c:dLbls>
          <c:dLblPos val="outEnd"/>
          <c:showLegendKey val="0"/>
          <c:showVal val="1"/>
          <c:showCatName val="0"/>
          <c:showSerName val="0"/>
          <c:showPercent val="0"/>
          <c:showBubbleSize val="0"/>
        </c:dLbls>
        <c:gapWidth val="444"/>
        <c:overlap val="-90"/>
        <c:axId val="324395400"/>
        <c:axId val="324399008"/>
      </c:barChart>
      <c:catAx>
        <c:axId val="324395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24399008"/>
        <c:crosses val="autoZero"/>
        <c:auto val="1"/>
        <c:lblAlgn val="ctr"/>
        <c:lblOffset val="100"/>
        <c:noMultiLvlLbl val="0"/>
      </c:catAx>
      <c:valAx>
        <c:axId val="32439900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2439540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Sheet1!$B$6:$B$11</c:f>
              <c:numCache>
                <c:formatCode>General</c:formatCode>
                <c:ptCount val="6"/>
                <c:pt idx="0">
                  <c:v>8</c:v>
                </c:pt>
                <c:pt idx="1">
                  <c:v>5</c:v>
                </c:pt>
                <c:pt idx="2">
                  <c:v>0</c:v>
                </c:pt>
                <c:pt idx="3">
                  <c:v>4</c:v>
                </c:pt>
                <c:pt idx="4">
                  <c:v>0</c:v>
                </c:pt>
                <c:pt idx="5">
                  <c:v>1</c:v>
                </c:pt>
              </c:numCache>
            </c:numRef>
          </c:val>
          <c:extLst>
            <c:ext xmlns:c16="http://schemas.microsoft.com/office/drawing/2014/chart" uri="{C3380CC4-5D6E-409C-BE32-E72D297353CC}">
              <c16:uniqueId val="{00000000-B2D8-4030-8C28-432A346896D4}"/>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Sheet1!$C$6:$C$11</c:f>
              <c:numCache>
                <c:formatCode>General</c:formatCode>
                <c:ptCount val="6"/>
                <c:pt idx="0">
                  <c:v>6</c:v>
                </c:pt>
                <c:pt idx="1">
                  <c:v>1</c:v>
                </c:pt>
                <c:pt idx="2">
                  <c:v>2</c:v>
                </c:pt>
                <c:pt idx="3">
                  <c:v>8</c:v>
                </c:pt>
                <c:pt idx="4">
                  <c:v>2</c:v>
                </c:pt>
                <c:pt idx="5">
                  <c:v>2</c:v>
                </c:pt>
              </c:numCache>
            </c:numRef>
          </c:val>
          <c:extLst>
            <c:ext xmlns:c16="http://schemas.microsoft.com/office/drawing/2014/chart" uri="{C3380CC4-5D6E-409C-BE32-E72D297353CC}">
              <c16:uniqueId val="{00000001-B2D8-4030-8C28-432A346896D4}"/>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Sheet1!$D$6:$D$11</c:f>
              <c:numCache>
                <c:formatCode>General</c:formatCode>
                <c:ptCount val="6"/>
                <c:pt idx="0">
                  <c:v>4</c:v>
                </c:pt>
                <c:pt idx="1">
                  <c:v>7</c:v>
                </c:pt>
                <c:pt idx="2">
                  <c:v>2</c:v>
                </c:pt>
                <c:pt idx="3">
                  <c:v>3</c:v>
                </c:pt>
                <c:pt idx="4">
                  <c:v>4</c:v>
                </c:pt>
                <c:pt idx="5">
                  <c:v>3</c:v>
                </c:pt>
              </c:numCache>
            </c:numRef>
          </c:val>
          <c:extLst>
            <c:ext xmlns:c16="http://schemas.microsoft.com/office/drawing/2014/chart" uri="{C3380CC4-5D6E-409C-BE32-E72D297353CC}">
              <c16:uniqueId val="{00000002-B2D8-4030-8C28-432A346896D4}"/>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Sheet1!$E$6:$E$11</c:f>
              <c:numCache>
                <c:formatCode>General</c:formatCode>
                <c:ptCount val="6"/>
                <c:pt idx="0">
                  <c:v>3</c:v>
                </c:pt>
                <c:pt idx="2">
                  <c:v>3</c:v>
                </c:pt>
                <c:pt idx="4">
                  <c:v>0</c:v>
                </c:pt>
              </c:numCache>
            </c:numRef>
          </c:val>
          <c:extLst>
            <c:ext xmlns:c16="http://schemas.microsoft.com/office/drawing/2014/chart" uri="{C3380CC4-5D6E-409C-BE32-E72D297353CC}">
              <c16:uniqueId val="{00000004-B2D8-4030-8C28-432A346896D4}"/>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Sheet1!$F$6:$F$11</c:f>
              <c:numCache>
                <c:formatCode>General</c:formatCode>
                <c:ptCount val="6"/>
                <c:pt idx="0">
                  <c:v>5</c:v>
                </c:pt>
                <c:pt idx="2">
                  <c:v>2</c:v>
                </c:pt>
                <c:pt idx="4">
                  <c:v>2</c:v>
                </c:pt>
              </c:numCache>
            </c:numRef>
          </c:val>
          <c:extLst>
            <c:ext xmlns:c16="http://schemas.microsoft.com/office/drawing/2014/chart" uri="{C3380CC4-5D6E-409C-BE32-E72D297353CC}">
              <c16:uniqueId val="{00000005-B2D8-4030-8C28-432A346896D4}"/>
            </c:ext>
          </c:extLst>
        </c:ser>
        <c:dLbls>
          <c:dLblPos val="outEnd"/>
          <c:showLegendKey val="0"/>
          <c:showVal val="1"/>
          <c:showCatName val="0"/>
          <c:showSerName val="0"/>
          <c:showPercent val="0"/>
          <c:showBubbleSize val="0"/>
        </c:dLbls>
        <c:gapWidth val="444"/>
        <c:overlap val="-90"/>
        <c:axId val="324395400"/>
        <c:axId val="324399008"/>
      </c:barChart>
      <c:catAx>
        <c:axId val="324395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24399008"/>
        <c:crosses val="autoZero"/>
        <c:auto val="1"/>
        <c:lblAlgn val="ctr"/>
        <c:lblOffset val="100"/>
        <c:noMultiLvlLbl val="0"/>
      </c:catAx>
      <c:valAx>
        <c:axId val="32439900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2439540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Sheet1!$B$2:$B$11</c:f>
              <c:numCache>
                <c:formatCode>General</c:formatCode>
                <c:ptCount val="10"/>
                <c:pt idx="0">
                  <c:v>23</c:v>
                </c:pt>
                <c:pt idx="1">
                  <c:v>26</c:v>
                </c:pt>
                <c:pt idx="2">
                  <c:v>3</c:v>
                </c:pt>
                <c:pt idx="3">
                  <c:v>11</c:v>
                </c:pt>
                <c:pt idx="4">
                  <c:v>10</c:v>
                </c:pt>
                <c:pt idx="5">
                  <c:v>14</c:v>
                </c:pt>
                <c:pt idx="6">
                  <c:v>4</c:v>
                </c:pt>
                <c:pt idx="7">
                  <c:v>1</c:v>
                </c:pt>
                <c:pt idx="8">
                  <c:v>13</c:v>
                </c:pt>
                <c:pt idx="9">
                  <c:v>12</c:v>
                </c:pt>
              </c:numCache>
            </c:numRef>
          </c:val>
          <c:extLst>
            <c:ext xmlns:c16="http://schemas.microsoft.com/office/drawing/2014/chart" uri="{C3380CC4-5D6E-409C-BE32-E72D297353CC}">
              <c16:uniqueId val="{00000000-E307-4F5A-B2BC-AA9A53017872}"/>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Sheet1!$C$2:$C$11</c:f>
              <c:numCache>
                <c:formatCode>General</c:formatCode>
                <c:ptCount val="10"/>
                <c:pt idx="0">
                  <c:v>24</c:v>
                </c:pt>
                <c:pt idx="1">
                  <c:v>20</c:v>
                </c:pt>
                <c:pt idx="2">
                  <c:v>5</c:v>
                </c:pt>
                <c:pt idx="3">
                  <c:v>10</c:v>
                </c:pt>
                <c:pt idx="4">
                  <c:v>11</c:v>
                </c:pt>
                <c:pt idx="5">
                  <c:v>10</c:v>
                </c:pt>
                <c:pt idx="6">
                  <c:v>5</c:v>
                </c:pt>
                <c:pt idx="7">
                  <c:v>3</c:v>
                </c:pt>
                <c:pt idx="8">
                  <c:v>11</c:v>
                </c:pt>
                <c:pt idx="9">
                  <c:v>17</c:v>
                </c:pt>
              </c:numCache>
            </c:numRef>
          </c:val>
          <c:extLst>
            <c:ext xmlns:c16="http://schemas.microsoft.com/office/drawing/2014/chart" uri="{C3380CC4-5D6E-409C-BE32-E72D297353CC}">
              <c16:uniqueId val="{00000001-E307-4F5A-B2BC-AA9A53017872}"/>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Sheet1!$D$2:$D$11</c:f>
              <c:numCache>
                <c:formatCode>General</c:formatCode>
                <c:ptCount val="10"/>
                <c:pt idx="0">
                  <c:v>20</c:v>
                </c:pt>
                <c:pt idx="1">
                  <c:v>28</c:v>
                </c:pt>
                <c:pt idx="2">
                  <c:v>4</c:v>
                </c:pt>
                <c:pt idx="3">
                  <c:v>8</c:v>
                </c:pt>
                <c:pt idx="4">
                  <c:v>12</c:v>
                </c:pt>
                <c:pt idx="5">
                  <c:v>36</c:v>
                </c:pt>
                <c:pt idx="6">
                  <c:v>6</c:v>
                </c:pt>
                <c:pt idx="7">
                  <c:v>2</c:v>
                </c:pt>
                <c:pt idx="8">
                  <c:v>2</c:v>
                </c:pt>
                <c:pt idx="9">
                  <c:v>13</c:v>
                </c:pt>
              </c:numCache>
            </c:numRef>
          </c:val>
          <c:extLst>
            <c:ext xmlns:c16="http://schemas.microsoft.com/office/drawing/2014/chart" uri="{C3380CC4-5D6E-409C-BE32-E72D297353CC}">
              <c16:uniqueId val="{00000002-E307-4F5A-B2BC-AA9A53017872}"/>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Sheet1!$E$2:$E$11</c:f>
              <c:numCache>
                <c:formatCode>General</c:formatCode>
                <c:ptCount val="10"/>
                <c:pt idx="0">
                  <c:v>22</c:v>
                </c:pt>
                <c:pt idx="2">
                  <c:v>12</c:v>
                </c:pt>
                <c:pt idx="4">
                  <c:v>15</c:v>
                </c:pt>
                <c:pt idx="6">
                  <c:v>2</c:v>
                </c:pt>
                <c:pt idx="8">
                  <c:v>5</c:v>
                </c:pt>
              </c:numCache>
            </c:numRef>
          </c:val>
          <c:extLst>
            <c:ext xmlns:c16="http://schemas.microsoft.com/office/drawing/2014/chart" uri="{C3380CC4-5D6E-409C-BE32-E72D297353CC}">
              <c16:uniqueId val="{00000004-E307-4F5A-B2BC-AA9A53017872}"/>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Sheet1!$F$2:$F$11</c:f>
              <c:numCache>
                <c:formatCode>General</c:formatCode>
                <c:ptCount val="10"/>
                <c:pt idx="0">
                  <c:v>30</c:v>
                </c:pt>
                <c:pt idx="2">
                  <c:v>13</c:v>
                </c:pt>
                <c:pt idx="4">
                  <c:v>25</c:v>
                </c:pt>
                <c:pt idx="6">
                  <c:v>9</c:v>
                </c:pt>
                <c:pt idx="8">
                  <c:v>19</c:v>
                </c:pt>
              </c:numCache>
            </c:numRef>
          </c:val>
          <c:extLst>
            <c:ext xmlns:c16="http://schemas.microsoft.com/office/drawing/2014/chart" uri="{C3380CC4-5D6E-409C-BE32-E72D297353CC}">
              <c16:uniqueId val="{00000005-E307-4F5A-B2BC-AA9A53017872}"/>
            </c:ext>
          </c:extLst>
        </c:ser>
        <c:dLbls>
          <c:dLblPos val="outEnd"/>
          <c:showLegendKey val="0"/>
          <c:showVal val="1"/>
          <c:showCatName val="0"/>
          <c:showSerName val="0"/>
          <c:showPercent val="0"/>
          <c:showBubbleSize val="0"/>
        </c:dLbls>
        <c:gapWidth val="444"/>
        <c:overlap val="-90"/>
        <c:axId val="395124432"/>
        <c:axId val="395128696"/>
      </c:barChart>
      <c:catAx>
        <c:axId val="395124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28696"/>
        <c:crosses val="autoZero"/>
        <c:auto val="1"/>
        <c:lblAlgn val="ctr"/>
        <c:lblOffset val="100"/>
        <c:noMultiLvlLbl val="0"/>
      </c:catAx>
      <c:valAx>
        <c:axId val="395128696"/>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2443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Sheet1!$B$7:$B$10</c:f>
              <c:numCache>
                <c:formatCode>General</c:formatCode>
                <c:ptCount val="4"/>
                <c:pt idx="0">
                  <c:v>30</c:v>
                </c:pt>
                <c:pt idx="1">
                  <c:v>38</c:v>
                </c:pt>
                <c:pt idx="2">
                  <c:v>1</c:v>
                </c:pt>
                <c:pt idx="3">
                  <c:v>2</c:v>
                </c:pt>
              </c:numCache>
            </c:numRef>
          </c:val>
          <c:extLst>
            <c:ext xmlns:c16="http://schemas.microsoft.com/office/drawing/2014/chart" uri="{C3380CC4-5D6E-409C-BE32-E72D297353CC}">
              <c16:uniqueId val="{00000000-E307-4F5A-B2BC-AA9A53017872}"/>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Sheet1!$C$7:$C$10</c:f>
              <c:numCache>
                <c:formatCode>General</c:formatCode>
                <c:ptCount val="4"/>
                <c:pt idx="0">
                  <c:v>35</c:v>
                </c:pt>
                <c:pt idx="1">
                  <c:v>45</c:v>
                </c:pt>
                <c:pt idx="2">
                  <c:v>0</c:v>
                </c:pt>
                <c:pt idx="3">
                  <c:v>3</c:v>
                </c:pt>
              </c:numCache>
            </c:numRef>
          </c:val>
          <c:extLst>
            <c:ext xmlns:c16="http://schemas.microsoft.com/office/drawing/2014/chart" uri="{C3380CC4-5D6E-409C-BE32-E72D297353CC}">
              <c16:uniqueId val="{00000001-E307-4F5A-B2BC-AA9A53017872}"/>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Sheet1!$D$7:$D$10</c:f>
              <c:numCache>
                <c:formatCode>General</c:formatCode>
                <c:ptCount val="4"/>
                <c:pt idx="0">
                  <c:v>38</c:v>
                </c:pt>
                <c:pt idx="1">
                  <c:v>35</c:v>
                </c:pt>
                <c:pt idx="2">
                  <c:v>3</c:v>
                </c:pt>
                <c:pt idx="3">
                  <c:v>3</c:v>
                </c:pt>
              </c:numCache>
            </c:numRef>
          </c:val>
          <c:extLst>
            <c:ext xmlns:c16="http://schemas.microsoft.com/office/drawing/2014/chart" uri="{C3380CC4-5D6E-409C-BE32-E72D297353CC}">
              <c16:uniqueId val="{00000002-E307-4F5A-B2BC-AA9A53017872}"/>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Sheet1!$E$7:$E$10</c:f>
              <c:numCache>
                <c:formatCode>General</c:formatCode>
                <c:ptCount val="4"/>
                <c:pt idx="0">
                  <c:v>40</c:v>
                </c:pt>
                <c:pt idx="2">
                  <c:v>3</c:v>
                </c:pt>
              </c:numCache>
            </c:numRef>
          </c:val>
          <c:extLst>
            <c:ext xmlns:c16="http://schemas.microsoft.com/office/drawing/2014/chart" uri="{C3380CC4-5D6E-409C-BE32-E72D297353CC}">
              <c16:uniqueId val="{00000004-E307-4F5A-B2BC-AA9A53017872}"/>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Sheet1!$F$7:$F$10</c:f>
              <c:numCache>
                <c:formatCode>General</c:formatCode>
                <c:ptCount val="4"/>
                <c:pt idx="0">
                  <c:v>38</c:v>
                </c:pt>
                <c:pt idx="2">
                  <c:v>2</c:v>
                </c:pt>
              </c:numCache>
            </c:numRef>
          </c:val>
          <c:extLst>
            <c:ext xmlns:c16="http://schemas.microsoft.com/office/drawing/2014/chart" uri="{C3380CC4-5D6E-409C-BE32-E72D297353CC}">
              <c16:uniqueId val="{00000005-E307-4F5A-B2BC-AA9A53017872}"/>
            </c:ext>
          </c:extLst>
        </c:ser>
        <c:dLbls>
          <c:dLblPos val="outEnd"/>
          <c:showLegendKey val="0"/>
          <c:showVal val="1"/>
          <c:showCatName val="0"/>
          <c:showSerName val="0"/>
          <c:showPercent val="0"/>
          <c:showBubbleSize val="0"/>
        </c:dLbls>
        <c:gapWidth val="444"/>
        <c:overlap val="-90"/>
        <c:axId val="395124432"/>
        <c:axId val="395128696"/>
      </c:barChart>
      <c:catAx>
        <c:axId val="395124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28696"/>
        <c:crosses val="autoZero"/>
        <c:auto val="1"/>
        <c:lblAlgn val="ctr"/>
        <c:lblOffset val="100"/>
        <c:noMultiLvlLbl val="0"/>
      </c:catAx>
      <c:valAx>
        <c:axId val="395128696"/>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2443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Sheet1!$B$2:$B$11</c:f>
              <c:numCache>
                <c:formatCode>General</c:formatCode>
                <c:ptCount val="10"/>
                <c:pt idx="0">
                  <c:v>28</c:v>
                </c:pt>
                <c:pt idx="1">
                  <c:v>29</c:v>
                </c:pt>
                <c:pt idx="2">
                  <c:v>12</c:v>
                </c:pt>
                <c:pt idx="3">
                  <c:v>17</c:v>
                </c:pt>
                <c:pt idx="4">
                  <c:v>8</c:v>
                </c:pt>
                <c:pt idx="5">
                  <c:v>22</c:v>
                </c:pt>
                <c:pt idx="6">
                  <c:v>6</c:v>
                </c:pt>
                <c:pt idx="7">
                  <c:v>12</c:v>
                </c:pt>
                <c:pt idx="8">
                  <c:v>26</c:v>
                </c:pt>
                <c:pt idx="9">
                  <c:v>44</c:v>
                </c:pt>
              </c:numCache>
            </c:numRef>
          </c:val>
          <c:extLst>
            <c:ext xmlns:c16="http://schemas.microsoft.com/office/drawing/2014/chart" uri="{C3380CC4-5D6E-409C-BE32-E72D297353CC}">
              <c16:uniqueId val="{00000000-3B55-4F92-84CF-751C426AD3B4}"/>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Sheet1!$C$2:$C$11</c:f>
              <c:numCache>
                <c:formatCode>General</c:formatCode>
                <c:ptCount val="10"/>
                <c:pt idx="0">
                  <c:v>24</c:v>
                </c:pt>
                <c:pt idx="1">
                  <c:v>32</c:v>
                </c:pt>
                <c:pt idx="2">
                  <c:v>16</c:v>
                </c:pt>
                <c:pt idx="3">
                  <c:v>30</c:v>
                </c:pt>
                <c:pt idx="4">
                  <c:v>14</c:v>
                </c:pt>
                <c:pt idx="5">
                  <c:v>21</c:v>
                </c:pt>
                <c:pt idx="6">
                  <c:v>4</c:v>
                </c:pt>
                <c:pt idx="7">
                  <c:v>10</c:v>
                </c:pt>
                <c:pt idx="8">
                  <c:v>47</c:v>
                </c:pt>
                <c:pt idx="9">
                  <c:v>36</c:v>
                </c:pt>
              </c:numCache>
            </c:numRef>
          </c:val>
          <c:extLst>
            <c:ext xmlns:c16="http://schemas.microsoft.com/office/drawing/2014/chart" uri="{C3380CC4-5D6E-409C-BE32-E72D297353CC}">
              <c16:uniqueId val="{00000001-3B55-4F92-84CF-751C426AD3B4}"/>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Sheet1!$D$2:$D$11</c:f>
              <c:numCache>
                <c:formatCode>General</c:formatCode>
                <c:ptCount val="10"/>
                <c:pt idx="0">
                  <c:v>35</c:v>
                </c:pt>
                <c:pt idx="1">
                  <c:v>27</c:v>
                </c:pt>
                <c:pt idx="2">
                  <c:v>21</c:v>
                </c:pt>
                <c:pt idx="3">
                  <c:v>33</c:v>
                </c:pt>
                <c:pt idx="4">
                  <c:v>12</c:v>
                </c:pt>
                <c:pt idx="5">
                  <c:v>8</c:v>
                </c:pt>
                <c:pt idx="6">
                  <c:v>5</c:v>
                </c:pt>
                <c:pt idx="7">
                  <c:v>5</c:v>
                </c:pt>
                <c:pt idx="8">
                  <c:v>25</c:v>
                </c:pt>
                <c:pt idx="9">
                  <c:v>43</c:v>
                </c:pt>
              </c:numCache>
            </c:numRef>
          </c:val>
          <c:extLst>
            <c:ext xmlns:c16="http://schemas.microsoft.com/office/drawing/2014/chart" uri="{C3380CC4-5D6E-409C-BE32-E72D297353CC}">
              <c16:uniqueId val="{00000002-3B55-4F92-84CF-751C426AD3B4}"/>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Sheet1!$E$2:$E$11</c:f>
              <c:numCache>
                <c:formatCode>General</c:formatCode>
                <c:ptCount val="10"/>
                <c:pt idx="0">
                  <c:v>15</c:v>
                </c:pt>
                <c:pt idx="2">
                  <c:v>20</c:v>
                </c:pt>
                <c:pt idx="4">
                  <c:v>9</c:v>
                </c:pt>
                <c:pt idx="6">
                  <c:v>4</c:v>
                </c:pt>
                <c:pt idx="8">
                  <c:v>46</c:v>
                </c:pt>
              </c:numCache>
            </c:numRef>
          </c:val>
          <c:extLst>
            <c:ext xmlns:c16="http://schemas.microsoft.com/office/drawing/2014/chart" uri="{C3380CC4-5D6E-409C-BE32-E72D297353CC}">
              <c16:uniqueId val="{00000004-3B55-4F92-84CF-751C426AD3B4}"/>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Sheet1!$F$2:$F$11</c:f>
              <c:numCache>
                <c:formatCode>General</c:formatCode>
                <c:ptCount val="10"/>
                <c:pt idx="0">
                  <c:v>24</c:v>
                </c:pt>
                <c:pt idx="2">
                  <c:v>36</c:v>
                </c:pt>
                <c:pt idx="4">
                  <c:v>16</c:v>
                </c:pt>
                <c:pt idx="6">
                  <c:v>8</c:v>
                </c:pt>
                <c:pt idx="8">
                  <c:v>27</c:v>
                </c:pt>
              </c:numCache>
            </c:numRef>
          </c:val>
          <c:extLst>
            <c:ext xmlns:c16="http://schemas.microsoft.com/office/drawing/2014/chart" uri="{C3380CC4-5D6E-409C-BE32-E72D297353CC}">
              <c16:uniqueId val="{00000005-3B55-4F92-84CF-751C426AD3B4}"/>
            </c:ext>
          </c:extLst>
        </c:ser>
        <c:dLbls>
          <c:dLblPos val="outEnd"/>
          <c:showLegendKey val="0"/>
          <c:showVal val="1"/>
          <c:showCatName val="0"/>
          <c:showSerName val="0"/>
          <c:showPercent val="0"/>
          <c:showBubbleSize val="0"/>
        </c:dLbls>
        <c:gapWidth val="444"/>
        <c:overlap val="-90"/>
        <c:axId val="324414752"/>
        <c:axId val="324415408"/>
      </c:barChart>
      <c:catAx>
        <c:axId val="3244147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24415408"/>
        <c:crosses val="autoZero"/>
        <c:auto val="1"/>
        <c:lblAlgn val="ctr"/>
        <c:lblOffset val="100"/>
        <c:noMultiLvlLbl val="0"/>
      </c:catAx>
      <c:valAx>
        <c:axId val="32441540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2441475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Sheet1!$B$2:$B$11</c:f>
              <c:numCache>
                <c:formatCode>General</c:formatCode>
                <c:ptCount val="8"/>
                <c:pt idx="0">
                  <c:v>55</c:v>
                </c:pt>
                <c:pt idx="1">
                  <c:v>53</c:v>
                </c:pt>
                <c:pt idx="2">
                  <c:v>764</c:v>
                </c:pt>
                <c:pt idx="3">
                  <c:v>742</c:v>
                </c:pt>
                <c:pt idx="4">
                  <c:v>25</c:v>
                </c:pt>
                <c:pt idx="5">
                  <c:v>11</c:v>
                </c:pt>
                <c:pt idx="7">
                  <c:v>3</c:v>
                </c:pt>
              </c:numCache>
            </c:numRef>
          </c:val>
          <c:extLst>
            <c:ext xmlns:c16="http://schemas.microsoft.com/office/drawing/2014/chart" uri="{C3380CC4-5D6E-409C-BE32-E72D297353CC}">
              <c16:uniqueId val="{00000000-A8FB-4F9D-8D68-D86E51303399}"/>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Sheet1!$C$2:$C$11</c:f>
              <c:numCache>
                <c:formatCode>General</c:formatCode>
                <c:ptCount val="8"/>
                <c:pt idx="0">
                  <c:v>79</c:v>
                </c:pt>
                <c:pt idx="1">
                  <c:v>49</c:v>
                </c:pt>
                <c:pt idx="2">
                  <c:v>682</c:v>
                </c:pt>
                <c:pt idx="3">
                  <c:v>778</c:v>
                </c:pt>
                <c:pt idx="4">
                  <c:v>24</c:v>
                </c:pt>
                <c:pt idx="5">
                  <c:v>16</c:v>
                </c:pt>
                <c:pt idx="6">
                  <c:v>7</c:v>
                </c:pt>
                <c:pt idx="7">
                  <c:v>3</c:v>
                </c:pt>
              </c:numCache>
            </c:numRef>
          </c:val>
          <c:extLst>
            <c:ext xmlns:c16="http://schemas.microsoft.com/office/drawing/2014/chart" uri="{C3380CC4-5D6E-409C-BE32-E72D297353CC}">
              <c16:uniqueId val="{00000001-A8FB-4F9D-8D68-D86E51303399}"/>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Sheet1!$D$2:$D$11</c:f>
              <c:numCache>
                <c:formatCode>General</c:formatCode>
                <c:ptCount val="8"/>
                <c:pt idx="0">
                  <c:v>57</c:v>
                </c:pt>
                <c:pt idx="1">
                  <c:v>46</c:v>
                </c:pt>
                <c:pt idx="2">
                  <c:v>516</c:v>
                </c:pt>
                <c:pt idx="3">
                  <c:v>725</c:v>
                </c:pt>
                <c:pt idx="4">
                  <c:v>52</c:v>
                </c:pt>
                <c:pt idx="5">
                  <c:v>30</c:v>
                </c:pt>
                <c:pt idx="6">
                  <c:v>9</c:v>
                </c:pt>
                <c:pt idx="7">
                  <c:v>7</c:v>
                </c:pt>
              </c:numCache>
            </c:numRef>
          </c:val>
          <c:extLst>
            <c:ext xmlns:c16="http://schemas.microsoft.com/office/drawing/2014/chart" uri="{C3380CC4-5D6E-409C-BE32-E72D297353CC}">
              <c16:uniqueId val="{00000002-A8FB-4F9D-8D68-D86E51303399}"/>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Sheet1!$E$2:$E$11</c:f>
              <c:numCache>
                <c:formatCode>General</c:formatCode>
                <c:ptCount val="8"/>
                <c:pt idx="0">
                  <c:v>35</c:v>
                </c:pt>
                <c:pt idx="2">
                  <c:v>539</c:v>
                </c:pt>
                <c:pt idx="4">
                  <c:v>19</c:v>
                </c:pt>
                <c:pt idx="6">
                  <c:v>3</c:v>
                </c:pt>
              </c:numCache>
            </c:numRef>
          </c:val>
          <c:extLst>
            <c:ext xmlns:c16="http://schemas.microsoft.com/office/drawing/2014/chart" uri="{C3380CC4-5D6E-409C-BE32-E72D297353CC}">
              <c16:uniqueId val="{00000004-A8FB-4F9D-8D68-D86E51303399}"/>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Sheet1!$F$2:$F$11</c:f>
              <c:numCache>
                <c:formatCode>General</c:formatCode>
                <c:ptCount val="8"/>
                <c:pt idx="0">
                  <c:v>28</c:v>
                </c:pt>
                <c:pt idx="2">
                  <c:v>585</c:v>
                </c:pt>
                <c:pt idx="4">
                  <c:v>35</c:v>
                </c:pt>
                <c:pt idx="6">
                  <c:v>8</c:v>
                </c:pt>
              </c:numCache>
            </c:numRef>
          </c:val>
          <c:extLst>
            <c:ext xmlns:c16="http://schemas.microsoft.com/office/drawing/2014/chart" uri="{C3380CC4-5D6E-409C-BE32-E72D297353CC}">
              <c16:uniqueId val="{00000005-A8FB-4F9D-8D68-D86E51303399}"/>
            </c:ext>
          </c:extLst>
        </c:ser>
        <c:dLbls>
          <c:dLblPos val="outEnd"/>
          <c:showLegendKey val="0"/>
          <c:showVal val="1"/>
          <c:showCatName val="0"/>
          <c:showSerName val="0"/>
          <c:showPercent val="0"/>
          <c:showBubbleSize val="0"/>
        </c:dLbls>
        <c:gapWidth val="444"/>
        <c:overlap val="-90"/>
        <c:axId val="479559904"/>
        <c:axId val="479560888"/>
      </c:barChart>
      <c:catAx>
        <c:axId val="479559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79560888"/>
        <c:crosses val="autoZero"/>
        <c:auto val="1"/>
        <c:lblAlgn val="ctr"/>
        <c:lblOffset val="100"/>
        <c:noMultiLvlLbl val="0"/>
      </c:catAx>
      <c:valAx>
        <c:axId val="47956088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informational</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7955990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CCW</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 Applications</c:v>
                </c:pt>
                <c:pt idx="1">
                  <c:v>New</c:v>
                </c:pt>
                <c:pt idx="2">
                  <c:v>Renewals</c:v>
                </c:pt>
                <c:pt idx="3">
                  <c:v>Denials</c:v>
                </c:pt>
              </c:strCache>
            </c:strRef>
          </c:cat>
          <c:val>
            <c:numRef>
              <c:f>Sheet1!$B$2:$B$5</c:f>
              <c:numCache>
                <c:formatCode>General</c:formatCode>
                <c:ptCount val="4"/>
                <c:pt idx="0">
                  <c:v>90</c:v>
                </c:pt>
                <c:pt idx="1">
                  <c:v>57</c:v>
                </c:pt>
                <c:pt idx="2">
                  <c:v>31</c:v>
                </c:pt>
                <c:pt idx="3">
                  <c:v>2</c:v>
                </c:pt>
              </c:numCache>
            </c:numRef>
          </c:val>
          <c:extLst>
            <c:ext xmlns:c16="http://schemas.microsoft.com/office/drawing/2014/chart" uri="{C3380CC4-5D6E-409C-BE32-E72D297353CC}">
              <c16:uniqueId val="{00000000-4371-45FA-983E-CC88E7D5B441}"/>
            </c:ext>
          </c:extLst>
        </c:ser>
        <c:ser>
          <c:idx val="1"/>
          <c:order val="1"/>
          <c:tx>
            <c:strRef>
              <c:f>Sheet1!$C$1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 Applications</c:v>
                </c:pt>
                <c:pt idx="1">
                  <c:v>New</c:v>
                </c:pt>
                <c:pt idx="2">
                  <c:v>Renewals</c:v>
                </c:pt>
                <c:pt idx="3">
                  <c:v>Denials</c:v>
                </c:pt>
              </c:strCache>
            </c:strRef>
          </c:cat>
          <c:val>
            <c:numRef>
              <c:f>Sheet1!$C$2:$C$5</c:f>
              <c:numCache>
                <c:formatCode>General</c:formatCode>
                <c:ptCount val="4"/>
                <c:pt idx="0">
                  <c:v>113</c:v>
                </c:pt>
                <c:pt idx="1">
                  <c:v>69</c:v>
                </c:pt>
                <c:pt idx="2">
                  <c:v>44</c:v>
                </c:pt>
                <c:pt idx="3">
                  <c:v>0</c:v>
                </c:pt>
              </c:numCache>
            </c:numRef>
          </c:val>
          <c:extLst>
            <c:ext xmlns:c16="http://schemas.microsoft.com/office/drawing/2014/chart" uri="{C3380CC4-5D6E-409C-BE32-E72D297353CC}">
              <c16:uniqueId val="{00000001-4371-45FA-983E-CC88E7D5B441}"/>
            </c:ext>
          </c:extLst>
        </c:ser>
        <c:ser>
          <c:idx val="2"/>
          <c:order val="2"/>
          <c:tx>
            <c:strRef>
              <c:f>Sheet1!$D$1</c:f>
              <c:strCache>
                <c:ptCount val="1"/>
                <c:pt idx="0">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 Applications</c:v>
                </c:pt>
                <c:pt idx="1">
                  <c:v>New</c:v>
                </c:pt>
                <c:pt idx="2">
                  <c:v>Renewals</c:v>
                </c:pt>
                <c:pt idx="3">
                  <c:v>Denials</c:v>
                </c:pt>
              </c:strCache>
            </c:strRef>
          </c:cat>
          <c:val>
            <c:numRef>
              <c:f>Sheet1!$D$2:$D$5</c:f>
              <c:numCache>
                <c:formatCode>General</c:formatCode>
                <c:ptCount val="4"/>
                <c:pt idx="0">
                  <c:v>12</c:v>
                </c:pt>
                <c:pt idx="1">
                  <c:v>5</c:v>
                </c:pt>
                <c:pt idx="2">
                  <c:v>10</c:v>
                </c:pt>
                <c:pt idx="3">
                  <c:v>0</c:v>
                </c:pt>
              </c:numCache>
            </c:numRef>
          </c:val>
          <c:extLst>
            <c:ext xmlns:c16="http://schemas.microsoft.com/office/drawing/2014/chart" uri="{C3380CC4-5D6E-409C-BE32-E72D297353CC}">
              <c16:uniqueId val="{00000002-4371-45FA-983E-CC88E7D5B441}"/>
            </c:ext>
          </c:extLst>
        </c:ser>
        <c:dLbls>
          <c:dLblPos val="outEnd"/>
          <c:showLegendKey val="0"/>
          <c:showVal val="1"/>
          <c:showCatName val="0"/>
          <c:showSerName val="0"/>
          <c:showPercent val="0"/>
          <c:showBubbleSize val="0"/>
        </c:dLbls>
        <c:gapWidth val="219"/>
        <c:overlap val="-27"/>
        <c:axId val="404573688"/>
        <c:axId val="404575000"/>
      </c:barChart>
      <c:catAx>
        <c:axId val="404573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4575000"/>
        <c:crosses val="autoZero"/>
        <c:auto val="1"/>
        <c:lblAlgn val="ctr"/>
        <c:lblOffset val="100"/>
        <c:noMultiLvlLbl val="0"/>
      </c:catAx>
      <c:valAx>
        <c:axId val="404575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45736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Sheet1!$B$2:$B$5</c:f>
              <c:numCache>
                <c:formatCode>General</c:formatCode>
                <c:ptCount val="4"/>
                <c:pt idx="0">
                  <c:v>130.83000000000001</c:v>
                </c:pt>
                <c:pt idx="1">
                  <c:v>54.31</c:v>
                </c:pt>
                <c:pt idx="2">
                  <c:v>81.83</c:v>
                </c:pt>
                <c:pt idx="3">
                  <c:v>9.25</c:v>
                </c:pt>
              </c:numCache>
            </c:numRef>
          </c:val>
          <c:extLst>
            <c:ext xmlns:c16="http://schemas.microsoft.com/office/drawing/2014/chart" uri="{C3380CC4-5D6E-409C-BE32-E72D297353CC}">
              <c16:uniqueId val="{00000000-D374-4830-8B21-1482CCC4D05E}"/>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Sheet1!$C$2:$C$5</c:f>
              <c:numCache>
                <c:formatCode>General</c:formatCode>
                <c:ptCount val="4"/>
                <c:pt idx="0">
                  <c:v>137.58000000000001</c:v>
                </c:pt>
                <c:pt idx="1">
                  <c:v>64.19</c:v>
                </c:pt>
                <c:pt idx="2">
                  <c:v>69.92</c:v>
                </c:pt>
                <c:pt idx="3">
                  <c:v>11.58</c:v>
                </c:pt>
              </c:numCache>
            </c:numRef>
          </c:val>
          <c:extLst>
            <c:ext xmlns:c16="http://schemas.microsoft.com/office/drawing/2014/chart" uri="{C3380CC4-5D6E-409C-BE32-E72D297353CC}">
              <c16:uniqueId val="{00000001-D374-4830-8B21-1482CCC4D05E}"/>
            </c:ext>
          </c:extLst>
        </c:ser>
        <c:ser>
          <c:idx val="2"/>
          <c:order val="2"/>
          <c:tx>
            <c:strRef>
              <c:f>Sheet1!$D$1</c:f>
              <c:strCache>
                <c:ptCount val="1"/>
                <c:pt idx="0">
                  <c:v>2019</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Sheet1!$D$2:$D$5</c:f>
              <c:numCache>
                <c:formatCode>General</c:formatCode>
                <c:ptCount val="4"/>
                <c:pt idx="0">
                  <c:v>118.42</c:v>
                </c:pt>
                <c:pt idx="1">
                  <c:v>54.27</c:v>
                </c:pt>
                <c:pt idx="2">
                  <c:v>57.08</c:v>
                </c:pt>
                <c:pt idx="3">
                  <c:v>6.08</c:v>
                </c:pt>
              </c:numCache>
            </c:numRef>
          </c:val>
          <c:extLst>
            <c:ext xmlns:c16="http://schemas.microsoft.com/office/drawing/2014/chart" uri="{C3380CC4-5D6E-409C-BE32-E72D297353CC}">
              <c16:uniqueId val="{00000002-D374-4830-8B21-1482CCC4D05E}"/>
            </c:ext>
          </c:extLst>
        </c:ser>
        <c:ser>
          <c:idx val="3"/>
          <c:order val="3"/>
          <c:tx>
            <c:strRef>
              <c:f>Sheet1!$E$1</c:f>
              <c:strCache>
                <c:ptCount val="1"/>
                <c:pt idx="0">
                  <c:v>2020</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Sheet1!$E$2:$E$5</c:f>
              <c:numCache>
                <c:formatCode>General</c:formatCode>
                <c:ptCount val="4"/>
                <c:pt idx="0">
                  <c:v>31</c:v>
                </c:pt>
                <c:pt idx="1">
                  <c:v>28.13</c:v>
                </c:pt>
                <c:pt idx="2">
                  <c:v>19.25</c:v>
                </c:pt>
                <c:pt idx="3">
                  <c:v>3.92</c:v>
                </c:pt>
              </c:numCache>
            </c:numRef>
          </c:val>
          <c:extLst>
            <c:ext xmlns:c16="http://schemas.microsoft.com/office/drawing/2014/chart" uri="{C3380CC4-5D6E-409C-BE32-E72D297353CC}">
              <c16:uniqueId val="{00000004-D374-4830-8B21-1482CCC4D05E}"/>
            </c:ext>
          </c:extLst>
        </c:ser>
        <c:ser>
          <c:idx val="4"/>
          <c:order val="4"/>
          <c:tx>
            <c:strRef>
              <c:f>Sheet1!$F$1</c:f>
              <c:strCache>
                <c:ptCount val="1"/>
                <c:pt idx="0">
                  <c:v>2021</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Sheet1!$F$2:$F$5</c:f>
              <c:numCache>
                <c:formatCode>General</c:formatCode>
                <c:ptCount val="4"/>
                <c:pt idx="0">
                  <c:v>32.799999999999997</c:v>
                </c:pt>
                <c:pt idx="1">
                  <c:v>20.9</c:v>
                </c:pt>
                <c:pt idx="2">
                  <c:v>30.16</c:v>
                </c:pt>
                <c:pt idx="3">
                  <c:v>3</c:v>
                </c:pt>
              </c:numCache>
            </c:numRef>
          </c:val>
          <c:extLst>
            <c:ext xmlns:c16="http://schemas.microsoft.com/office/drawing/2014/chart" uri="{C3380CC4-5D6E-409C-BE32-E72D297353CC}">
              <c16:uniqueId val="{00000005-D374-4830-8B21-1482CCC4D05E}"/>
            </c:ext>
          </c:extLst>
        </c:ser>
        <c:ser>
          <c:idx val="5"/>
          <c:order val="5"/>
          <c:tx>
            <c:strRef>
              <c:f>Sheet1!$G$1</c:f>
              <c:strCache>
                <c:ptCount val="1"/>
                <c:pt idx="0">
                  <c:v>June</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Sheet1!$G$2:$G$5</c:f>
            </c:numRef>
          </c:val>
          <c:extLst>
            <c:ext xmlns:c16="http://schemas.microsoft.com/office/drawing/2014/chart" uri="{C3380CC4-5D6E-409C-BE32-E72D297353CC}">
              <c16:uniqueId val="{00000001-3948-47D5-A243-1B961B9BEBF0}"/>
            </c:ext>
          </c:extLst>
        </c:ser>
        <c:dLbls>
          <c:dLblPos val="outEnd"/>
          <c:showLegendKey val="0"/>
          <c:showVal val="1"/>
          <c:showCatName val="0"/>
          <c:showSerName val="0"/>
          <c:showPercent val="0"/>
          <c:showBubbleSize val="0"/>
        </c:dLbls>
        <c:gapWidth val="444"/>
        <c:overlap val="-90"/>
        <c:axId val="395112624"/>
        <c:axId val="395118528"/>
      </c:barChart>
      <c:catAx>
        <c:axId val="39511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8528"/>
        <c:crosses val="autoZero"/>
        <c:auto val="1"/>
        <c:lblAlgn val="ctr"/>
        <c:lblOffset val="100"/>
        <c:noMultiLvlLbl val="0"/>
      </c:catAx>
      <c:valAx>
        <c:axId val="39511852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Jail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262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Sheet1!$B$2:$B$5</c:f>
              <c:numCache>
                <c:formatCode>General</c:formatCode>
                <c:ptCount val="4"/>
                <c:pt idx="0">
                  <c:v>40</c:v>
                </c:pt>
                <c:pt idx="1">
                  <c:v>167</c:v>
                </c:pt>
                <c:pt idx="2">
                  <c:v>69</c:v>
                </c:pt>
                <c:pt idx="3">
                  <c:v>204</c:v>
                </c:pt>
              </c:numCache>
            </c:numRef>
          </c:val>
          <c:extLst>
            <c:ext xmlns:c16="http://schemas.microsoft.com/office/drawing/2014/chart" uri="{C3380CC4-5D6E-409C-BE32-E72D297353CC}">
              <c16:uniqueId val="{00000000-58F7-4426-BEEC-114CCC577209}"/>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Sheet1!$C$2:$C$5</c:f>
              <c:numCache>
                <c:formatCode>General</c:formatCode>
                <c:ptCount val="4"/>
                <c:pt idx="0">
                  <c:v>84</c:v>
                </c:pt>
                <c:pt idx="1">
                  <c:v>111</c:v>
                </c:pt>
                <c:pt idx="2">
                  <c:v>134</c:v>
                </c:pt>
                <c:pt idx="3">
                  <c:v>206</c:v>
                </c:pt>
              </c:numCache>
            </c:numRef>
          </c:val>
          <c:extLst>
            <c:ext xmlns:c16="http://schemas.microsoft.com/office/drawing/2014/chart" uri="{C3380CC4-5D6E-409C-BE32-E72D297353CC}">
              <c16:uniqueId val="{00000001-58F7-4426-BEEC-114CCC577209}"/>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Sheet1!$D$2:$D$5</c:f>
              <c:numCache>
                <c:formatCode>General</c:formatCode>
                <c:ptCount val="4"/>
                <c:pt idx="0">
                  <c:v>135</c:v>
                </c:pt>
                <c:pt idx="1">
                  <c:v>143</c:v>
                </c:pt>
                <c:pt idx="2">
                  <c:v>222</c:v>
                </c:pt>
                <c:pt idx="3">
                  <c:v>255</c:v>
                </c:pt>
              </c:numCache>
            </c:numRef>
          </c:val>
          <c:extLst>
            <c:ext xmlns:c16="http://schemas.microsoft.com/office/drawing/2014/chart" uri="{C3380CC4-5D6E-409C-BE32-E72D297353CC}">
              <c16:uniqueId val="{00000002-58F7-4426-BEEC-114CCC577209}"/>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Sheet1!$E$2:$E$5</c:f>
              <c:numCache>
                <c:formatCode>General</c:formatCode>
                <c:ptCount val="4"/>
                <c:pt idx="0">
                  <c:v>135</c:v>
                </c:pt>
                <c:pt idx="2">
                  <c:v>217</c:v>
                </c:pt>
              </c:numCache>
            </c:numRef>
          </c:val>
          <c:extLst>
            <c:ext xmlns:c16="http://schemas.microsoft.com/office/drawing/2014/chart" uri="{C3380CC4-5D6E-409C-BE32-E72D297353CC}">
              <c16:uniqueId val="{00000004-58F7-4426-BEEC-114CCC577209}"/>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Sheet1!$F$2:$F$5</c:f>
              <c:numCache>
                <c:formatCode>General</c:formatCode>
                <c:ptCount val="4"/>
                <c:pt idx="0">
                  <c:v>120</c:v>
                </c:pt>
                <c:pt idx="2">
                  <c:v>184</c:v>
                </c:pt>
              </c:numCache>
            </c:numRef>
          </c:val>
          <c:extLst>
            <c:ext xmlns:c16="http://schemas.microsoft.com/office/drawing/2014/chart" uri="{C3380CC4-5D6E-409C-BE32-E72D297353CC}">
              <c16:uniqueId val="{00000005-58F7-4426-BEEC-114CCC577209}"/>
            </c:ext>
          </c:extLst>
        </c:ser>
        <c:dLbls>
          <c:dLblPos val="outEnd"/>
          <c:showLegendKey val="0"/>
          <c:showVal val="1"/>
          <c:showCatName val="0"/>
          <c:showSerName val="0"/>
          <c:showPercent val="0"/>
          <c:showBubbleSize val="0"/>
        </c:dLbls>
        <c:gapWidth val="444"/>
        <c:overlap val="-90"/>
        <c:axId val="436873928"/>
        <c:axId val="436877864"/>
      </c:barChart>
      <c:catAx>
        <c:axId val="436873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36877864"/>
        <c:crosses val="autoZero"/>
        <c:auto val="1"/>
        <c:lblAlgn val="ctr"/>
        <c:lblOffset val="100"/>
        <c:noMultiLvlLbl val="0"/>
      </c:catAx>
      <c:valAx>
        <c:axId val="436877864"/>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3687392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46111616057859"/>
          <c:y val="0"/>
          <c:w val="0.86929922142008653"/>
          <c:h val="0.49728595263881975"/>
        </c:manualLayout>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Sheet1!$B$2:$B$11</c:f>
              <c:numCache>
                <c:formatCode>General</c:formatCode>
                <c:ptCount val="10"/>
                <c:pt idx="0">
                  <c:v>26</c:v>
                </c:pt>
                <c:pt idx="1">
                  <c:v>35</c:v>
                </c:pt>
                <c:pt idx="2">
                  <c:v>39</c:v>
                </c:pt>
                <c:pt idx="3">
                  <c:v>68</c:v>
                </c:pt>
                <c:pt idx="4">
                  <c:v>24</c:v>
                </c:pt>
                <c:pt idx="5">
                  <c:v>36</c:v>
                </c:pt>
                <c:pt idx="6">
                  <c:v>6</c:v>
                </c:pt>
                <c:pt idx="7">
                  <c:v>0</c:v>
                </c:pt>
                <c:pt idx="8">
                  <c:v>20</c:v>
                </c:pt>
                <c:pt idx="9">
                  <c:v>0</c:v>
                </c:pt>
              </c:numCache>
            </c:numRef>
          </c:val>
          <c:extLst>
            <c:ext xmlns:c16="http://schemas.microsoft.com/office/drawing/2014/chart" uri="{C3380CC4-5D6E-409C-BE32-E72D297353CC}">
              <c16:uniqueId val="{00000000-AD4C-4F3C-ADF5-9089B3B4698B}"/>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Sheet1!$C$2:$C$11</c:f>
              <c:numCache>
                <c:formatCode>General</c:formatCode>
                <c:ptCount val="10"/>
                <c:pt idx="0">
                  <c:v>22</c:v>
                </c:pt>
                <c:pt idx="1">
                  <c:v>25</c:v>
                </c:pt>
                <c:pt idx="2">
                  <c:v>48</c:v>
                </c:pt>
                <c:pt idx="3">
                  <c:v>53</c:v>
                </c:pt>
                <c:pt idx="4">
                  <c:v>22</c:v>
                </c:pt>
                <c:pt idx="5">
                  <c:v>34</c:v>
                </c:pt>
                <c:pt idx="6">
                  <c:v>6</c:v>
                </c:pt>
                <c:pt idx="7">
                  <c:v>7</c:v>
                </c:pt>
                <c:pt idx="8">
                  <c:v>16</c:v>
                </c:pt>
                <c:pt idx="9">
                  <c:v>22</c:v>
                </c:pt>
              </c:numCache>
            </c:numRef>
          </c:val>
          <c:extLst>
            <c:ext xmlns:c16="http://schemas.microsoft.com/office/drawing/2014/chart" uri="{C3380CC4-5D6E-409C-BE32-E72D297353CC}">
              <c16:uniqueId val="{00000001-AD4C-4F3C-ADF5-9089B3B4698B}"/>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Sheet1!$D$2:$D$11</c:f>
              <c:numCache>
                <c:formatCode>General</c:formatCode>
                <c:ptCount val="10"/>
                <c:pt idx="0">
                  <c:v>35</c:v>
                </c:pt>
                <c:pt idx="1">
                  <c:v>43</c:v>
                </c:pt>
                <c:pt idx="2">
                  <c:v>60</c:v>
                </c:pt>
                <c:pt idx="3">
                  <c:v>56</c:v>
                </c:pt>
                <c:pt idx="4">
                  <c:v>19</c:v>
                </c:pt>
                <c:pt idx="5">
                  <c:v>19</c:v>
                </c:pt>
                <c:pt idx="6">
                  <c:v>12</c:v>
                </c:pt>
                <c:pt idx="7">
                  <c:v>6</c:v>
                </c:pt>
                <c:pt idx="8">
                  <c:v>43</c:v>
                </c:pt>
                <c:pt idx="9">
                  <c:v>52</c:v>
                </c:pt>
              </c:numCache>
            </c:numRef>
          </c:val>
          <c:extLst>
            <c:ext xmlns:c16="http://schemas.microsoft.com/office/drawing/2014/chart" uri="{C3380CC4-5D6E-409C-BE32-E72D297353CC}">
              <c16:uniqueId val="{00000002-AD4C-4F3C-ADF5-9089B3B4698B}"/>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Sheet1!$E$2:$E$11</c:f>
              <c:numCache>
                <c:formatCode>General</c:formatCode>
                <c:ptCount val="10"/>
                <c:pt idx="0">
                  <c:v>41</c:v>
                </c:pt>
                <c:pt idx="2">
                  <c:v>51</c:v>
                </c:pt>
                <c:pt idx="4">
                  <c:v>25</c:v>
                </c:pt>
                <c:pt idx="6">
                  <c:v>8</c:v>
                </c:pt>
                <c:pt idx="8">
                  <c:v>48</c:v>
                </c:pt>
              </c:numCache>
            </c:numRef>
          </c:val>
          <c:extLst>
            <c:ext xmlns:c16="http://schemas.microsoft.com/office/drawing/2014/chart" uri="{C3380CC4-5D6E-409C-BE32-E72D297353CC}">
              <c16:uniqueId val="{00000004-AD4C-4F3C-ADF5-9089B3B4698B}"/>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Sheet1!$F$2:$F$11</c:f>
              <c:numCache>
                <c:formatCode>General</c:formatCode>
                <c:ptCount val="10"/>
                <c:pt idx="0">
                  <c:v>26</c:v>
                </c:pt>
                <c:pt idx="2">
                  <c:v>42</c:v>
                </c:pt>
                <c:pt idx="4">
                  <c:v>21</c:v>
                </c:pt>
                <c:pt idx="6">
                  <c:v>1</c:v>
                </c:pt>
                <c:pt idx="8">
                  <c:v>54</c:v>
                </c:pt>
              </c:numCache>
            </c:numRef>
          </c:val>
          <c:extLst>
            <c:ext xmlns:c16="http://schemas.microsoft.com/office/drawing/2014/chart" uri="{C3380CC4-5D6E-409C-BE32-E72D297353CC}">
              <c16:uniqueId val="{00000005-AD4C-4F3C-ADF5-9089B3B4698B}"/>
            </c:ext>
          </c:extLst>
        </c:ser>
        <c:dLbls>
          <c:dLblPos val="outEnd"/>
          <c:showLegendKey val="0"/>
          <c:showVal val="1"/>
          <c:showCatName val="0"/>
          <c:showSerName val="0"/>
          <c:showPercent val="0"/>
          <c:showBubbleSize val="0"/>
        </c:dLbls>
        <c:gapWidth val="444"/>
        <c:overlap val="-90"/>
        <c:axId val="479574008"/>
        <c:axId val="479570400"/>
      </c:barChart>
      <c:catAx>
        <c:axId val="479574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79570400"/>
        <c:crosses val="autoZero"/>
        <c:auto val="1"/>
        <c:lblAlgn val="ctr"/>
        <c:lblOffset val="100"/>
        <c:noMultiLvlLbl val="0"/>
      </c:catAx>
      <c:valAx>
        <c:axId val="479570400"/>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7957400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Sheet1!$B$2:$B$11</c:f>
              <c:numCache>
                <c:formatCode>General</c:formatCode>
                <c:ptCount val="10"/>
                <c:pt idx="0">
                  <c:v>0</c:v>
                </c:pt>
                <c:pt idx="1">
                  <c:v>5</c:v>
                </c:pt>
                <c:pt idx="2">
                  <c:v>1</c:v>
                </c:pt>
                <c:pt idx="3">
                  <c:v>11</c:v>
                </c:pt>
                <c:pt idx="4">
                  <c:v>2</c:v>
                </c:pt>
                <c:pt idx="5">
                  <c:v>4</c:v>
                </c:pt>
                <c:pt idx="6">
                  <c:v>16</c:v>
                </c:pt>
                <c:pt idx="7">
                  <c:v>2</c:v>
                </c:pt>
                <c:pt idx="8">
                  <c:v>10</c:v>
                </c:pt>
                <c:pt idx="9">
                  <c:v>23</c:v>
                </c:pt>
              </c:numCache>
            </c:numRef>
          </c:val>
          <c:extLst>
            <c:ext xmlns:c16="http://schemas.microsoft.com/office/drawing/2014/chart" uri="{C3380CC4-5D6E-409C-BE32-E72D297353CC}">
              <c16:uniqueId val="{00000000-AD4C-4F3C-ADF5-9089B3B4698B}"/>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Sheet1!$C$2:$C$11</c:f>
              <c:numCache>
                <c:formatCode>General</c:formatCode>
                <c:ptCount val="10"/>
                <c:pt idx="0">
                  <c:v>0</c:v>
                </c:pt>
                <c:pt idx="1">
                  <c:v>4</c:v>
                </c:pt>
                <c:pt idx="2">
                  <c:v>1</c:v>
                </c:pt>
                <c:pt idx="3">
                  <c:v>0</c:v>
                </c:pt>
                <c:pt idx="4">
                  <c:v>4</c:v>
                </c:pt>
                <c:pt idx="5">
                  <c:v>1</c:v>
                </c:pt>
                <c:pt idx="6">
                  <c:v>6</c:v>
                </c:pt>
                <c:pt idx="7">
                  <c:v>5</c:v>
                </c:pt>
                <c:pt idx="8">
                  <c:v>11</c:v>
                </c:pt>
                <c:pt idx="9">
                  <c:v>20</c:v>
                </c:pt>
              </c:numCache>
            </c:numRef>
          </c:val>
          <c:extLst>
            <c:ext xmlns:c16="http://schemas.microsoft.com/office/drawing/2014/chart" uri="{C3380CC4-5D6E-409C-BE32-E72D297353CC}">
              <c16:uniqueId val="{00000001-AD4C-4F3C-ADF5-9089B3B4698B}"/>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Sheet1!$D$2:$D$11</c:f>
              <c:numCache>
                <c:formatCode>General</c:formatCode>
                <c:ptCount val="10"/>
                <c:pt idx="0">
                  <c:v>5</c:v>
                </c:pt>
                <c:pt idx="1">
                  <c:v>1</c:v>
                </c:pt>
                <c:pt idx="2">
                  <c:v>4</c:v>
                </c:pt>
                <c:pt idx="3">
                  <c:v>0</c:v>
                </c:pt>
                <c:pt idx="4">
                  <c:v>5</c:v>
                </c:pt>
                <c:pt idx="5">
                  <c:v>6</c:v>
                </c:pt>
                <c:pt idx="6">
                  <c:v>12</c:v>
                </c:pt>
                <c:pt idx="7">
                  <c:v>3</c:v>
                </c:pt>
                <c:pt idx="8">
                  <c:v>11</c:v>
                </c:pt>
                <c:pt idx="9">
                  <c:v>19</c:v>
                </c:pt>
              </c:numCache>
            </c:numRef>
          </c:val>
          <c:extLst>
            <c:ext xmlns:c16="http://schemas.microsoft.com/office/drawing/2014/chart" uri="{C3380CC4-5D6E-409C-BE32-E72D297353CC}">
              <c16:uniqueId val="{00000002-AD4C-4F3C-ADF5-9089B3B4698B}"/>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Sheet1!$E$2:$E$11</c:f>
              <c:numCache>
                <c:formatCode>General</c:formatCode>
                <c:ptCount val="10"/>
                <c:pt idx="0">
                  <c:v>6</c:v>
                </c:pt>
                <c:pt idx="2">
                  <c:v>1</c:v>
                </c:pt>
                <c:pt idx="4">
                  <c:v>3</c:v>
                </c:pt>
                <c:pt idx="6">
                  <c:v>8</c:v>
                </c:pt>
                <c:pt idx="8">
                  <c:v>15</c:v>
                </c:pt>
              </c:numCache>
            </c:numRef>
          </c:val>
          <c:extLst>
            <c:ext xmlns:c16="http://schemas.microsoft.com/office/drawing/2014/chart" uri="{C3380CC4-5D6E-409C-BE32-E72D297353CC}">
              <c16:uniqueId val="{00000004-AD4C-4F3C-ADF5-9089B3B4698B}"/>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Sheet1!$F$2:$F$11</c:f>
              <c:numCache>
                <c:formatCode>General</c:formatCode>
                <c:ptCount val="10"/>
                <c:pt idx="0">
                  <c:v>5</c:v>
                </c:pt>
                <c:pt idx="2">
                  <c:v>1</c:v>
                </c:pt>
                <c:pt idx="4">
                  <c:v>1</c:v>
                </c:pt>
                <c:pt idx="6">
                  <c:v>7</c:v>
                </c:pt>
                <c:pt idx="8">
                  <c:v>16</c:v>
                </c:pt>
              </c:numCache>
            </c:numRef>
          </c:val>
          <c:extLst>
            <c:ext xmlns:c16="http://schemas.microsoft.com/office/drawing/2014/chart" uri="{C3380CC4-5D6E-409C-BE32-E72D297353CC}">
              <c16:uniqueId val="{00000001-93F0-4954-AFDB-B45DD56778D4}"/>
            </c:ext>
          </c:extLst>
        </c:ser>
        <c:dLbls>
          <c:dLblPos val="outEnd"/>
          <c:showLegendKey val="0"/>
          <c:showVal val="1"/>
          <c:showCatName val="0"/>
          <c:showSerName val="0"/>
          <c:showPercent val="0"/>
          <c:showBubbleSize val="0"/>
        </c:dLbls>
        <c:gapWidth val="444"/>
        <c:overlap val="-90"/>
        <c:axId val="479574008"/>
        <c:axId val="479570400"/>
      </c:barChart>
      <c:catAx>
        <c:axId val="479574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79570400"/>
        <c:crosses val="autoZero"/>
        <c:auto val="1"/>
        <c:lblAlgn val="ctr"/>
        <c:lblOffset val="100"/>
        <c:noMultiLvlLbl val="0"/>
      </c:catAx>
      <c:valAx>
        <c:axId val="479570400"/>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Types </a:t>
                </a:r>
                <a:r>
                  <a:rPr lang="en-US" dirty="0" err="1"/>
                  <a:t>VRa</a:t>
                </a:r>
                <a:endParaRPr lang="en-US" dirty="0"/>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7957400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Sheet1!$B$2:$B$5</c:f>
              <c:numCache>
                <c:formatCode>General</c:formatCode>
                <c:ptCount val="4"/>
                <c:pt idx="0">
                  <c:v>40</c:v>
                </c:pt>
                <c:pt idx="1">
                  <c:v>35</c:v>
                </c:pt>
                <c:pt idx="2">
                  <c:v>69</c:v>
                </c:pt>
                <c:pt idx="3">
                  <c:v>7</c:v>
                </c:pt>
              </c:numCache>
            </c:numRef>
          </c:val>
          <c:extLst>
            <c:ext xmlns:c16="http://schemas.microsoft.com/office/drawing/2014/chart" uri="{C3380CC4-5D6E-409C-BE32-E72D297353CC}">
              <c16:uniqueId val="{00000000-8C68-4D6B-AB65-CAF78502A1E0}"/>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Sheet1!$C$2:$C$5</c:f>
              <c:numCache>
                <c:formatCode>General</c:formatCode>
                <c:ptCount val="4"/>
                <c:pt idx="0">
                  <c:v>40</c:v>
                </c:pt>
                <c:pt idx="1">
                  <c:v>68</c:v>
                </c:pt>
                <c:pt idx="2">
                  <c:v>72</c:v>
                </c:pt>
                <c:pt idx="3">
                  <c:v>100</c:v>
                </c:pt>
              </c:numCache>
            </c:numRef>
          </c:val>
          <c:extLst>
            <c:ext xmlns:c16="http://schemas.microsoft.com/office/drawing/2014/chart" uri="{C3380CC4-5D6E-409C-BE32-E72D297353CC}">
              <c16:uniqueId val="{00000001-8C68-4D6B-AB65-CAF78502A1E0}"/>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Sheet1!$D$2:$D$5</c:f>
              <c:numCache>
                <c:formatCode>General</c:formatCode>
                <c:ptCount val="4"/>
                <c:pt idx="0">
                  <c:v>9</c:v>
                </c:pt>
                <c:pt idx="1">
                  <c:v>50</c:v>
                </c:pt>
                <c:pt idx="2">
                  <c:v>73</c:v>
                </c:pt>
                <c:pt idx="3">
                  <c:v>69</c:v>
                </c:pt>
              </c:numCache>
            </c:numRef>
          </c:val>
          <c:extLst>
            <c:ext xmlns:c16="http://schemas.microsoft.com/office/drawing/2014/chart" uri="{C3380CC4-5D6E-409C-BE32-E72D297353CC}">
              <c16:uniqueId val="{00000002-8C68-4D6B-AB65-CAF78502A1E0}"/>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Sheet1!$E$2:$E$5</c:f>
              <c:numCache>
                <c:formatCode>General</c:formatCode>
                <c:ptCount val="4"/>
                <c:pt idx="0">
                  <c:v>38</c:v>
                </c:pt>
                <c:pt idx="2">
                  <c:v>70</c:v>
                </c:pt>
              </c:numCache>
            </c:numRef>
          </c:val>
          <c:extLst>
            <c:ext xmlns:c16="http://schemas.microsoft.com/office/drawing/2014/chart" uri="{C3380CC4-5D6E-409C-BE32-E72D297353CC}">
              <c16:uniqueId val="{00000004-8C68-4D6B-AB65-CAF78502A1E0}"/>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Sheet1!$F$2:$F$5</c:f>
              <c:numCache>
                <c:formatCode>General</c:formatCode>
                <c:ptCount val="4"/>
                <c:pt idx="0">
                  <c:v>61</c:v>
                </c:pt>
                <c:pt idx="2">
                  <c:v>46</c:v>
                </c:pt>
              </c:numCache>
            </c:numRef>
          </c:val>
          <c:extLst>
            <c:ext xmlns:c16="http://schemas.microsoft.com/office/drawing/2014/chart" uri="{C3380CC4-5D6E-409C-BE32-E72D297353CC}">
              <c16:uniqueId val="{00000005-8C68-4D6B-AB65-CAF78502A1E0}"/>
            </c:ext>
          </c:extLst>
        </c:ser>
        <c:dLbls>
          <c:dLblPos val="outEnd"/>
          <c:showLegendKey val="0"/>
          <c:showVal val="1"/>
          <c:showCatName val="0"/>
          <c:showSerName val="0"/>
          <c:showPercent val="0"/>
          <c:showBubbleSize val="0"/>
        </c:dLbls>
        <c:gapWidth val="444"/>
        <c:axId val="395111640"/>
        <c:axId val="395117872"/>
      </c:barChart>
      <c:catAx>
        <c:axId val="39511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7872"/>
        <c:crosses val="autoZero"/>
        <c:auto val="1"/>
        <c:lblAlgn val="ctr"/>
        <c:lblOffset val="100"/>
        <c:noMultiLvlLbl val="0"/>
      </c:catAx>
      <c:valAx>
        <c:axId val="395117872"/>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Items tracked</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164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Sheet1!$B$2:$B$3</c:f>
              <c:numCache>
                <c:formatCode>General</c:formatCode>
                <c:ptCount val="2"/>
                <c:pt idx="0">
                  <c:v>9263</c:v>
                </c:pt>
                <c:pt idx="1">
                  <c:v>9085</c:v>
                </c:pt>
              </c:numCache>
            </c:numRef>
          </c:val>
          <c:extLst>
            <c:ext xmlns:c16="http://schemas.microsoft.com/office/drawing/2014/chart" uri="{C3380CC4-5D6E-409C-BE32-E72D297353CC}">
              <c16:uniqueId val="{00000000-81D9-49FA-9E5F-7AE74F8FDC3C}"/>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Sheet1!$C$2:$C$3</c:f>
              <c:numCache>
                <c:formatCode>General</c:formatCode>
                <c:ptCount val="2"/>
                <c:pt idx="0">
                  <c:v>9253</c:v>
                </c:pt>
                <c:pt idx="1">
                  <c:v>9059</c:v>
                </c:pt>
              </c:numCache>
            </c:numRef>
          </c:val>
          <c:extLst>
            <c:ext xmlns:c16="http://schemas.microsoft.com/office/drawing/2014/chart" uri="{C3380CC4-5D6E-409C-BE32-E72D297353CC}">
              <c16:uniqueId val="{00000001-81D9-49FA-9E5F-7AE74F8FDC3C}"/>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Sheet1!$D$2:$D$3</c:f>
              <c:numCache>
                <c:formatCode>General</c:formatCode>
                <c:ptCount val="2"/>
                <c:pt idx="0">
                  <c:v>9197</c:v>
                </c:pt>
                <c:pt idx="1">
                  <c:v>9041</c:v>
                </c:pt>
              </c:numCache>
            </c:numRef>
          </c:val>
          <c:extLst>
            <c:ext xmlns:c16="http://schemas.microsoft.com/office/drawing/2014/chart" uri="{C3380CC4-5D6E-409C-BE32-E72D297353CC}">
              <c16:uniqueId val="{00000002-81D9-49FA-9E5F-7AE74F8FDC3C}"/>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Sheet1!$E$2:$E$3</c:f>
              <c:numCache>
                <c:formatCode>General</c:formatCode>
                <c:ptCount val="2"/>
                <c:pt idx="0">
                  <c:v>9172</c:v>
                </c:pt>
              </c:numCache>
            </c:numRef>
          </c:val>
          <c:extLst>
            <c:ext xmlns:c16="http://schemas.microsoft.com/office/drawing/2014/chart" uri="{C3380CC4-5D6E-409C-BE32-E72D297353CC}">
              <c16:uniqueId val="{00000004-81D9-49FA-9E5F-7AE74F8FDC3C}"/>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Sheet1!$F$2:$F$3</c:f>
              <c:numCache>
                <c:formatCode>General</c:formatCode>
                <c:ptCount val="2"/>
                <c:pt idx="0">
                  <c:v>9188</c:v>
                </c:pt>
              </c:numCache>
            </c:numRef>
          </c:val>
          <c:extLst>
            <c:ext xmlns:c16="http://schemas.microsoft.com/office/drawing/2014/chart" uri="{C3380CC4-5D6E-409C-BE32-E72D297353CC}">
              <c16:uniqueId val="{00000005-81D9-49FA-9E5F-7AE74F8FDC3C}"/>
            </c:ext>
          </c:extLst>
        </c:ser>
        <c:ser>
          <c:idx val="5"/>
          <c:order val="5"/>
          <c:tx>
            <c:strRef>
              <c:f>Sheet1!$G$1</c:f>
              <c:strCache>
                <c:ptCount val="1"/>
                <c:pt idx="0">
                  <c:v>June</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Sheet1!$G$2:$G$3</c:f>
              <c:numCache>
                <c:formatCode>General</c:formatCode>
                <c:ptCount val="2"/>
                <c:pt idx="0">
                  <c:v>8987</c:v>
                </c:pt>
              </c:numCache>
            </c:numRef>
          </c:val>
          <c:extLst>
            <c:ext xmlns:c16="http://schemas.microsoft.com/office/drawing/2014/chart" uri="{C3380CC4-5D6E-409C-BE32-E72D297353CC}">
              <c16:uniqueId val="{00000006-81D9-49FA-9E5F-7AE74F8FDC3C}"/>
            </c:ext>
          </c:extLst>
        </c:ser>
        <c:dLbls>
          <c:dLblPos val="outEnd"/>
          <c:showLegendKey val="0"/>
          <c:showVal val="1"/>
          <c:showCatName val="0"/>
          <c:showSerName val="0"/>
          <c:showPercent val="0"/>
          <c:showBubbleSize val="0"/>
        </c:dLbls>
        <c:gapWidth val="444"/>
        <c:overlap val="-90"/>
        <c:axId val="395128040"/>
        <c:axId val="395122464"/>
      </c:barChart>
      <c:catAx>
        <c:axId val="3951280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22464"/>
        <c:crosses val="autoZero"/>
        <c:auto val="1"/>
        <c:lblAlgn val="ctr"/>
        <c:lblOffset val="100"/>
        <c:noMultiLvlLbl val="0"/>
      </c:catAx>
      <c:valAx>
        <c:axId val="395122464"/>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inventory</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2804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Sheet1!$B$2:$B$11</c:f>
              <c:numCache>
                <c:formatCode>General</c:formatCode>
                <c:ptCount val="10"/>
                <c:pt idx="0">
                  <c:v>14</c:v>
                </c:pt>
                <c:pt idx="1">
                  <c:v>57</c:v>
                </c:pt>
                <c:pt idx="2">
                  <c:v>11</c:v>
                </c:pt>
                <c:pt idx="3">
                  <c:v>37</c:v>
                </c:pt>
                <c:pt idx="4">
                  <c:v>3</c:v>
                </c:pt>
                <c:pt idx="5">
                  <c:v>20</c:v>
                </c:pt>
                <c:pt idx="6">
                  <c:v>4</c:v>
                </c:pt>
                <c:pt idx="7">
                  <c:v>8</c:v>
                </c:pt>
                <c:pt idx="8">
                  <c:v>2</c:v>
                </c:pt>
                <c:pt idx="9">
                  <c:v>3</c:v>
                </c:pt>
              </c:numCache>
            </c:numRef>
          </c:val>
          <c:extLst>
            <c:ext xmlns:c16="http://schemas.microsoft.com/office/drawing/2014/chart" uri="{C3380CC4-5D6E-409C-BE32-E72D297353CC}">
              <c16:uniqueId val="{00000000-D374-4830-8B21-1482CCC4D05E}"/>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Sheet1!$C$2:$C$11</c:f>
              <c:numCache>
                <c:formatCode>General</c:formatCode>
                <c:ptCount val="10"/>
                <c:pt idx="0">
                  <c:v>30</c:v>
                </c:pt>
                <c:pt idx="1">
                  <c:v>42</c:v>
                </c:pt>
                <c:pt idx="2">
                  <c:v>24</c:v>
                </c:pt>
                <c:pt idx="3">
                  <c:v>28</c:v>
                </c:pt>
                <c:pt idx="4">
                  <c:v>6</c:v>
                </c:pt>
                <c:pt idx="5">
                  <c:v>14</c:v>
                </c:pt>
                <c:pt idx="6">
                  <c:v>7</c:v>
                </c:pt>
                <c:pt idx="7">
                  <c:v>3</c:v>
                </c:pt>
                <c:pt idx="8">
                  <c:v>4</c:v>
                </c:pt>
                <c:pt idx="9">
                  <c:v>4</c:v>
                </c:pt>
              </c:numCache>
            </c:numRef>
          </c:val>
          <c:extLst>
            <c:ext xmlns:c16="http://schemas.microsoft.com/office/drawing/2014/chart" uri="{C3380CC4-5D6E-409C-BE32-E72D297353CC}">
              <c16:uniqueId val="{00000001-D374-4830-8B21-1482CCC4D05E}"/>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Sheet1!$D$2:$D$11</c:f>
              <c:numCache>
                <c:formatCode>General</c:formatCode>
                <c:ptCount val="10"/>
                <c:pt idx="0">
                  <c:v>25</c:v>
                </c:pt>
                <c:pt idx="1">
                  <c:v>59</c:v>
                </c:pt>
                <c:pt idx="2">
                  <c:v>18</c:v>
                </c:pt>
                <c:pt idx="3">
                  <c:v>36</c:v>
                </c:pt>
                <c:pt idx="4">
                  <c:v>7</c:v>
                </c:pt>
                <c:pt idx="5">
                  <c:v>23</c:v>
                </c:pt>
                <c:pt idx="6">
                  <c:v>11</c:v>
                </c:pt>
                <c:pt idx="7">
                  <c:v>7</c:v>
                </c:pt>
                <c:pt idx="8">
                  <c:v>3</c:v>
                </c:pt>
                <c:pt idx="9">
                  <c:v>0</c:v>
                </c:pt>
              </c:numCache>
            </c:numRef>
          </c:val>
          <c:extLst>
            <c:ext xmlns:c16="http://schemas.microsoft.com/office/drawing/2014/chart" uri="{C3380CC4-5D6E-409C-BE32-E72D297353CC}">
              <c16:uniqueId val="{00000002-D374-4830-8B21-1482CCC4D05E}"/>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Sheet1!$E$2:$E$11</c:f>
              <c:numCache>
                <c:formatCode>General</c:formatCode>
                <c:ptCount val="10"/>
                <c:pt idx="0">
                  <c:v>26</c:v>
                </c:pt>
                <c:pt idx="2">
                  <c:v>19</c:v>
                </c:pt>
                <c:pt idx="4">
                  <c:v>7</c:v>
                </c:pt>
                <c:pt idx="6">
                  <c:v>6</c:v>
                </c:pt>
                <c:pt idx="8">
                  <c:v>3</c:v>
                </c:pt>
              </c:numCache>
            </c:numRef>
          </c:val>
          <c:extLst>
            <c:ext xmlns:c16="http://schemas.microsoft.com/office/drawing/2014/chart" uri="{C3380CC4-5D6E-409C-BE32-E72D297353CC}">
              <c16:uniqueId val="{00000004-D374-4830-8B21-1482CCC4D05E}"/>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Sheet1!$F$2:$F$11</c:f>
              <c:numCache>
                <c:formatCode>General</c:formatCode>
                <c:ptCount val="10"/>
                <c:pt idx="0">
                  <c:v>26</c:v>
                </c:pt>
                <c:pt idx="2">
                  <c:v>20</c:v>
                </c:pt>
                <c:pt idx="4">
                  <c:v>6</c:v>
                </c:pt>
                <c:pt idx="6">
                  <c:v>6</c:v>
                </c:pt>
                <c:pt idx="8">
                  <c:v>3</c:v>
                </c:pt>
              </c:numCache>
            </c:numRef>
          </c:val>
          <c:extLst>
            <c:ext xmlns:c16="http://schemas.microsoft.com/office/drawing/2014/chart" uri="{C3380CC4-5D6E-409C-BE32-E72D297353CC}">
              <c16:uniqueId val="{00000005-D374-4830-8B21-1482CCC4D05E}"/>
            </c:ext>
          </c:extLst>
        </c:ser>
        <c:dLbls>
          <c:dLblPos val="outEnd"/>
          <c:showLegendKey val="0"/>
          <c:showVal val="1"/>
          <c:showCatName val="0"/>
          <c:showSerName val="0"/>
          <c:showPercent val="0"/>
          <c:showBubbleSize val="0"/>
        </c:dLbls>
        <c:gapWidth val="444"/>
        <c:overlap val="-90"/>
        <c:axId val="395112624"/>
        <c:axId val="395118528"/>
      </c:barChart>
      <c:catAx>
        <c:axId val="39511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8528"/>
        <c:crosses val="autoZero"/>
        <c:auto val="1"/>
        <c:lblAlgn val="ctr"/>
        <c:lblOffset val="100"/>
        <c:noMultiLvlLbl val="0"/>
      </c:catAx>
      <c:valAx>
        <c:axId val="39511852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Jail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262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Sheet1!$B$2:$B$7</c:f>
              <c:numCache>
                <c:formatCode>General</c:formatCode>
                <c:ptCount val="6"/>
                <c:pt idx="0">
                  <c:v>12</c:v>
                </c:pt>
                <c:pt idx="1">
                  <c:v>46</c:v>
                </c:pt>
                <c:pt idx="2">
                  <c:v>3</c:v>
                </c:pt>
                <c:pt idx="3">
                  <c:v>6</c:v>
                </c:pt>
                <c:pt idx="4">
                  <c:v>14.5</c:v>
                </c:pt>
                <c:pt idx="5">
                  <c:v>34.06</c:v>
                </c:pt>
              </c:numCache>
            </c:numRef>
          </c:val>
          <c:extLst>
            <c:ext xmlns:c16="http://schemas.microsoft.com/office/drawing/2014/chart" uri="{C3380CC4-5D6E-409C-BE32-E72D297353CC}">
              <c16:uniqueId val="{00000000-D374-4830-8B21-1482CCC4D05E}"/>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Sheet1!$C$2:$C$7</c:f>
              <c:numCache>
                <c:formatCode>General</c:formatCode>
                <c:ptCount val="6"/>
                <c:pt idx="0">
                  <c:v>23</c:v>
                </c:pt>
                <c:pt idx="1">
                  <c:v>36</c:v>
                </c:pt>
                <c:pt idx="2">
                  <c:v>3</c:v>
                </c:pt>
                <c:pt idx="3">
                  <c:v>3</c:v>
                </c:pt>
                <c:pt idx="4">
                  <c:v>16.89</c:v>
                </c:pt>
                <c:pt idx="5">
                  <c:v>29.96</c:v>
                </c:pt>
              </c:numCache>
            </c:numRef>
          </c:val>
          <c:extLst>
            <c:ext xmlns:c16="http://schemas.microsoft.com/office/drawing/2014/chart" uri="{C3380CC4-5D6E-409C-BE32-E72D297353CC}">
              <c16:uniqueId val="{00000001-D374-4830-8B21-1482CCC4D05E}"/>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Sheet1!$D$2:$D$7</c:f>
              <c:numCache>
                <c:formatCode>General</c:formatCode>
                <c:ptCount val="6"/>
                <c:pt idx="0">
                  <c:v>57</c:v>
                </c:pt>
                <c:pt idx="1">
                  <c:v>57</c:v>
                </c:pt>
                <c:pt idx="2">
                  <c:v>2</c:v>
                </c:pt>
                <c:pt idx="3">
                  <c:v>2</c:v>
                </c:pt>
                <c:pt idx="4">
                  <c:v>18.54</c:v>
                </c:pt>
                <c:pt idx="5">
                  <c:v>37.450000000000003</c:v>
                </c:pt>
              </c:numCache>
            </c:numRef>
          </c:val>
          <c:extLst>
            <c:ext xmlns:c16="http://schemas.microsoft.com/office/drawing/2014/chart" uri="{C3380CC4-5D6E-409C-BE32-E72D297353CC}">
              <c16:uniqueId val="{00000002-D374-4830-8B21-1482CCC4D05E}"/>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Sheet1!$E$2:$E$7</c:f>
              <c:numCache>
                <c:formatCode>General</c:formatCode>
                <c:ptCount val="6"/>
                <c:pt idx="0">
                  <c:v>20</c:v>
                </c:pt>
                <c:pt idx="2">
                  <c:v>2</c:v>
                </c:pt>
                <c:pt idx="4">
                  <c:v>18.559999999999999</c:v>
                </c:pt>
              </c:numCache>
            </c:numRef>
          </c:val>
          <c:extLst>
            <c:ext xmlns:c16="http://schemas.microsoft.com/office/drawing/2014/chart" uri="{C3380CC4-5D6E-409C-BE32-E72D297353CC}">
              <c16:uniqueId val="{00000004-D374-4830-8B21-1482CCC4D05E}"/>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Sheet1!$F$2:$F$7</c:f>
              <c:numCache>
                <c:formatCode>General</c:formatCode>
                <c:ptCount val="6"/>
                <c:pt idx="0">
                  <c:v>23</c:v>
                </c:pt>
                <c:pt idx="2">
                  <c:v>2</c:v>
                </c:pt>
                <c:pt idx="4">
                  <c:v>22.5</c:v>
                </c:pt>
              </c:numCache>
            </c:numRef>
          </c:val>
          <c:extLst>
            <c:ext xmlns:c16="http://schemas.microsoft.com/office/drawing/2014/chart" uri="{C3380CC4-5D6E-409C-BE32-E72D297353CC}">
              <c16:uniqueId val="{00000005-D374-4830-8B21-1482CCC4D05E}"/>
            </c:ext>
          </c:extLst>
        </c:ser>
        <c:dLbls>
          <c:dLblPos val="outEnd"/>
          <c:showLegendKey val="0"/>
          <c:showVal val="1"/>
          <c:showCatName val="0"/>
          <c:showSerName val="0"/>
          <c:showPercent val="0"/>
          <c:showBubbleSize val="0"/>
        </c:dLbls>
        <c:gapWidth val="444"/>
        <c:overlap val="-90"/>
        <c:axId val="395112624"/>
        <c:axId val="395118528"/>
      </c:barChart>
      <c:catAx>
        <c:axId val="39511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8528"/>
        <c:crosses val="autoZero"/>
        <c:auto val="1"/>
        <c:lblAlgn val="ctr"/>
        <c:lblOffset val="100"/>
        <c:noMultiLvlLbl val="0"/>
      </c:catAx>
      <c:valAx>
        <c:axId val="39511852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Jail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262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Sheet1!$B$2:$B$5</c:f>
              <c:numCache>
                <c:formatCode>General</c:formatCode>
                <c:ptCount val="4"/>
                <c:pt idx="0">
                  <c:v>130.83000000000001</c:v>
                </c:pt>
                <c:pt idx="1">
                  <c:v>54.31</c:v>
                </c:pt>
                <c:pt idx="2">
                  <c:v>81.83</c:v>
                </c:pt>
                <c:pt idx="3">
                  <c:v>9.25</c:v>
                </c:pt>
              </c:numCache>
            </c:numRef>
          </c:val>
          <c:extLst>
            <c:ext xmlns:c16="http://schemas.microsoft.com/office/drawing/2014/chart" uri="{C3380CC4-5D6E-409C-BE32-E72D297353CC}">
              <c16:uniqueId val="{00000000-D374-4830-8B21-1482CCC4D05E}"/>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Sheet1!$C$2:$C$5</c:f>
              <c:numCache>
                <c:formatCode>General</c:formatCode>
                <c:ptCount val="4"/>
                <c:pt idx="0">
                  <c:v>137.58000000000001</c:v>
                </c:pt>
                <c:pt idx="1">
                  <c:v>64.19</c:v>
                </c:pt>
                <c:pt idx="2">
                  <c:v>69.92</c:v>
                </c:pt>
                <c:pt idx="3">
                  <c:v>11.58</c:v>
                </c:pt>
              </c:numCache>
            </c:numRef>
          </c:val>
          <c:extLst>
            <c:ext xmlns:c16="http://schemas.microsoft.com/office/drawing/2014/chart" uri="{C3380CC4-5D6E-409C-BE32-E72D297353CC}">
              <c16:uniqueId val="{00000001-D374-4830-8B21-1482CCC4D05E}"/>
            </c:ext>
          </c:extLst>
        </c:ser>
        <c:ser>
          <c:idx val="2"/>
          <c:order val="2"/>
          <c:tx>
            <c:strRef>
              <c:f>Sheet1!$D$1</c:f>
              <c:strCache>
                <c:ptCount val="1"/>
                <c:pt idx="0">
                  <c:v>2019</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Sheet1!$D$2:$D$5</c:f>
              <c:numCache>
                <c:formatCode>General</c:formatCode>
                <c:ptCount val="4"/>
                <c:pt idx="0">
                  <c:v>118.42</c:v>
                </c:pt>
                <c:pt idx="1">
                  <c:v>54.27</c:v>
                </c:pt>
                <c:pt idx="2">
                  <c:v>57.08</c:v>
                </c:pt>
                <c:pt idx="3">
                  <c:v>6.08</c:v>
                </c:pt>
              </c:numCache>
            </c:numRef>
          </c:val>
          <c:extLst>
            <c:ext xmlns:c16="http://schemas.microsoft.com/office/drawing/2014/chart" uri="{C3380CC4-5D6E-409C-BE32-E72D297353CC}">
              <c16:uniqueId val="{00000002-D374-4830-8B21-1482CCC4D05E}"/>
            </c:ext>
          </c:extLst>
        </c:ser>
        <c:ser>
          <c:idx val="3"/>
          <c:order val="3"/>
          <c:tx>
            <c:strRef>
              <c:f>Sheet1!$E$1</c:f>
              <c:strCache>
                <c:ptCount val="1"/>
                <c:pt idx="0">
                  <c:v>2020</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Sheet1!$E$2:$E$5</c:f>
              <c:numCache>
                <c:formatCode>General</c:formatCode>
                <c:ptCount val="4"/>
                <c:pt idx="0">
                  <c:v>31</c:v>
                </c:pt>
                <c:pt idx="1">
                  <c:v>28.13</c:v>
                </c:pt>
                <c:pt idx="2">
                  <c:v>19.25</c:v>
                </c:pt>
                <c:pt idx="3">
                  <c:v>3.92</c:v>
                </c:pt>
              </c:numCache>
            </c:numRef>
          </c:val>
          <c:extLst>
            <c:ext xmlns:c16="http://schemas.microsoft.com/office/drawing/2014/chart" uri="{C3380CC4-5D6E-409C-BE32-E72D297353CC}">
              <c16:uniqueId val="{00000004-D374-4830-8B21-1482CCC4D05E}"/>
            </c:ext>
          </c:extLst>
        </c:ser>
        <c:ser>
          <c:idx val="4"/>
          <c:order val="4"/>
          <c:tx>
            <c:strRef>
              <c:f>Sheet1!$F$1</c:f>
              <c:strCache>
                <c:ptCount val="1"/>
                <c:pt idx="0">
                  <c:v>2021</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Sheet1!$F$2:$F$5</c:f>
              <c:numCache>
                <c:formatCode>General</c:formatCode>
                <c:ptCount val="4"/>
                <c:pt idx="0">
                  <c:v>32.799999999999997</c:v>
                </c:pt>
                <c:pt idx="1">
                  <c:v>20.9</c:v>
                </c:pt>
                <c:pt idx="2">
                  <c:v>30.16</c:v>
                </c:pt>
                <c:pt idx="3">
                  <c:v>3</c:v>
                </c:pt>
              </c:numCache>
            </c:numRef>
          </c:val>
          <c:extLst>
            <c:ext xmlns:c16="http://schemas.microsoft.com/office/drawing/2014/chart" uri="{C3380CC4-5D6E-409C-BE32-E72D297353CC}">
              <c16:uniqueId val="{00000005-D374-4830-8B21-1482CCC4D05E}"/>
            </c:ext>
          </c:extLst>
        </c:ser>
        <c:ser>
          <c:idx val="5"/>
          <c:order val="5"/>
          <c:tx>
            <c:strRef>
              <c:f>Sheet1!$G$1</c:f>
              <c:strCache>
                <c:ptCount val="1"/>
                <c:pt idx="0">
                  <c:v>2022</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Sheet1!$G$2:$G$5</c:f>
              <c:numCache>
                <c:formatCode>General</c:formatCode>
                <c:ptCount val="4"/>
                <c:pt idx="0">
                  <c:v>52.6</c:v>
                </c:pt>
                <c:pt idx="1">
                  <c:v>33.82</c:v>
                </c:pt>
                <c:pt idx="2">
                  <c:v>46.33</c:v>
                </c:pt>
                <c:pt idx="3">
                  <c:v>3.6</c:v>
                </c:pt>
              </c:numCache>
            </c:numRef>
          </c:val>
          <c:extLst>
            <c:ext xmlns:c16="http://schemas.microsoft.com/office/drawing/2014/chart" uri="{C3380CC4-5D6E-409C-BE32-E72D297353CC}">
              <c16:uniqueId val="{00000001-3948-47D5-A243-1B961B9BEBF0}"/>
            </c:ext>
          </c:extLst>
        </c:ser>
        <c:dLbls>
          <c:dLblPos val="outEnd"/>
          <c:showLegendKey val="0"/>
          <c:showVal val="1"/>
          <c:showCatName val="0"/>
          <c:showSerName val="0"/>
          <c:showPercent val="0"/>
          <c:showBubbleSize val="0"/>
        </c:dLbls>
        <c:gapWidth val="444"/>
        <c:overlap val="-90"/>
        <c:axId val="395112624"/>
        <c:axId val="395118528"/>
      </c:barChart>
      <c:catAx>
        <c:axId val="39511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8528"/>
        <c:crosses val="autoZero"/>
        <c:auto val="1"/>
        <c:lblAlgn val="ctr"/>
        <c:lblOffset val="100"/>
        <c:noMultiLvlLbl val="0"/>
      </c:catAx>
      <c:valAx>
        <c:axId val="39511852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Jail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262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0791046B-4BC2-4AE6-9733-371B11EE2156}" type="slidenum">
              <a:rPr lang="en-US" smtClean="0"/>
              <a:t>‹#›</a:t>
            </a:fld>
            <a:endParaRPr lang="en-US"/>
          </a:p>
        </p:txBody>
      </p:sp>
    </p:spTree>
    <p:extLst>
      <p:ext uri="{BB962C8B-B14F-4D97-AF65-F5344CB8AC3E}">
        <p14:creationId xmlns:p14="http://schemas.microsoft.com/office/powerpoint/2010/main" val="407414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A22343-B423-4AB0-9E28-6697689DDDC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2051059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3551626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2327601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235671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7A22343-B423-4AB0-9E28-6697689DDDCD}"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159290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7A22343-B423-4AB0-9E28-6697689DDDCD}"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331922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804678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655827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273302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379780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A22343-B423-4AB0-9E28-6697689DDDC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87268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A22343-B423-4AB0-9E28-6697689DDDCD}"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177223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A22343-B423-4AB0-9E28-6697689DDDCD}" type="datetimeFigureOut">
              <a:rPr lang="en-US" smtClean="0"/>
              <a:t>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358855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22343-B423-4AB0-9E28-6697689DDDCD}" type="datetimeFigureOut">
              <a:rPr lang="en-US" smtClean="0"/>
              <a:t>5/11/2022</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41733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A22343-B423-4AB0-9E28-6697689DDDC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472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A22343-B423-4AB0-9E28-6697689DDDC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291026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D7A22343-B423-4AB0-9E28-6697689DDDCD}" type="datetimeFigureOut">
              <a:rPr lang="en-US" smtClean="0"/>
              <a:t>5/11/2022</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791046B-4BC2-4AE6-9733-371B11EE2156}" type="slidenum">
              <a:rPr lang="en-US" smtClean="0"/>
              <a:t>‹#›</a:t>
            </a:fld>
            <a:endParaRPr lang="en-US"/>
          </a:p>
        </p:txBody>
      </p:sp>
    </p:spTree>
    <p:extLst>
      <p:ext uri="{BB962C8B-B14F-4D97-AF65-F5344CB8AC3E}">
        <p14:creationId xmlns:p14="http://schemas.microsoft.com/office/powerpoint/2010/main" val="336971195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7C65A-058C-4F10-918B-866489FA81D2}"/>
              </a:ext>
            </a:extLst>
          </p:cNvPr>
          <p:cNvSpPr>
            <a:spLocks noGrp="1"/>
          </p:cNvSpPr>
          <p:nvPr>
            <p:ph type="title"/>
          </p:nvPr>
        </p:nvSpPr>
        <p:spPr>
          <a:xfrm>
            <a:off x="1291312" y="909501"/>
            <a:ext cx="8825659" cy="706964"/>
          </a:xfrm>
        </p:spPr>
        <p:txBody>
          <a:bodyPr/>
          <a:lstStyle/>
          <a:p>
            <a:pPr algn="ctr"/>
            <a:r>
              <a:rPr lang="en-US" b="1" dirty="0"/>
              <a:t>Sheriff’s Office Monthly Report</a:t>
            </a:r>
            <a:br>
              <a:rPr lang="en-US" b="1" dirty="0"/>
            </a:br>
            <a:r>
              <a:rPr lang="en-US" b="1" dirty="0"/>
              <a:t>March 2022</a:t>
            </a:r>
          </a:p>
        </p:txBody>
      </p:sp>
      <p:pic>
        <p:nvPicPr>
          <p:cNvPr id="5" name="Content Placeholder 4">
            <a:extLst>
              <a:ext uri="{FF2B5EF4-FFF2-40B4-BE49-F238E27FC236}">
                <a16:creationId xmlns:a16="http://schemas.microsoft.com/office/drawing/2014/main" id="{B59D63DC-C238-409B-9C06-8A791719B1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8549" y="2895600"/>
            <a:ext cx="3800475" cy="3467100"/>
          </a:xfrm>
        </p:spPr>
      </p:pic>
    </p:spTree>
    <p:extLst>
      <p:ext uri="{BB962C8B-B14F-4D97-AF65-F5344CB8AC3E}">
        <p14:creationId xmlns:p14="http://schemas.microsoft.com/office/powerpoint/2010/main" val="3466758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Autofit/>
          </a:bodyPr>
          <a:lstStyle/>
          <a:p>
            <a:pPr algn="ctr"/>
            <a:r>
              <a:rPr lang="en-US" sz="4800" b="1" dirty="0"/>
              <a:t>Detentions </a:t>
            </a:r>
            <a:br>
              <a:rPr lang="en-US" sz="4800" b="1" dirty="0"/>
            </a:br>
            <a:r>
              <a:rPr lang="en-US" sz="4800" b="1" dirty="0"/>
              <a:t>Average by year</a:t>
            </a:r>
          </a:p>
        </p:txBody>
      </p:sp>
      <p:graphicFrame>
        <p:nvGraphicFramePr>
          <p:cNvPr id="6" name="Content Placeholder 5">
            <a:extLst>
              <a:ext uri="{FF2B5EF4-FFF2-40B4-BE49-F238E27FC236}">
                <a16:creationId xmlns:a16="http://schemas.microsoft.com/office/drawing/2014/main" id="{9A84B091-57F1-488A-B036-686BF70A38DA}"/>
              </a:ext>
            </a:extLst>
          </p:cNvPr>
          <p:cNvGraphicFramePr>
            <a:graphicFrameLocks noGrp="1"/>
          </p:cNvGraphicFramePr>
          <p:nvPr>
            <p:ph idx="1"/>
            <p:extLst>
              <p:ext uri="{D42A27DB-BD31-4B8C-83A1-F6EECF244321}">
                <p14:modId xmlns:p14="http://schemas.microsoft.com/office/powerpoint/2010/main" val="1844592502"/>
              </p:ext>
            </p:extLst>
          </p:nvPr>
        </p:nvGraphicFramePr>
        <p:xfrm>
          <a:off x="1683543" y="2866547"/>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374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Autofit/>
          </a:bodyPr>
          <a:lstStyle/>
          <a:p>
            <a:pPr algn="ctr"/>
            <a:r>
              <a:rPr lang="en-US" sz="4000" b="1" dirty="0"/>
              <a:t>Detentions</a:t>
            </a:r>
            <a:br>
              <a:rPr lang="en-US" sz="4000" b="1" dirty="0"/>
            </a:br>
            <a:r>
              <a:rPr lang="en-US" sz="4000" b="1" dirty="0"/>
              <a:t>Arrests by Agency</a:t>
            </a:r>
          </a:p>
        </p:txBody>
      </p:sp>
      <p:graphicFrame>
        <p:nvGraphicFramePr>
          <p:cNvPr id="8" name="Content Placeholder 7">
            <a:extLst>
              <a:ext uri="{FF2B5EF4-FFF2-40B4-BE49-F238E27FC236}">
                <a16:creationId xmlns:a16="http://schemas.microsoft.com/office/drawing/2014/main" id="{A46B7E20-EEC6-4F9C-8D45-0432A8335C3F}"/>
              </a:ext>
            </a:extLst>
          </p:cNvPr>
          <p:cNvGraphicFramePr>
            <a:graphicFrameLocks noGrp="1"/>
          </p:cNvGraphicFramePr>
          <p:nvPr>
            <p:ph idx="1"/>
            <p:extLst>
              <p:ext uri="{D42A27DB-BD31-4B8C-83A1-F6EECF244321}">
                <p14:modId xmlns:p14="http://schemas.microsoft.com/office/powerpoint/2010/main" val="3125635119"/>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9714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lstStyle/>
          <a:p>
            <a:r>
              <a:rPr lang="en-US" dirty="0"/>
              <a:t>Detentions Notables:</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lstStyle/>
          <a:p>
            <a:r>
              <a:rPr lang="en-US" dirty="0"/>
              <a:t>February statistics compared to March resulted in the following increases; </a:t>
            </a:r>
          </a:p>
          <a:p>
            <a:endParaRPr lang="en-US" dirty="0"/>
          </a:p>
          <a:p>
            <a:pPr lvl="0"/>
            <a:r>
              <a:rPr lang="en-US" dirty="0"/>
              <a:t>Total bookings increased by 17.</a:t>
            </a:r>
          </a:p>
          <a:p>
            <a:pPr lvl="0"/>
            <a:r>
              <a:rPr lang="en-US" dirty="0"/>
              <a:t>Gaming related bookings for the month raised to 96.6%.</a:t>
            </a:r>
          </a:p>
          <a:p>
            <a:pPr lvl="0"/>
            <a:r>
              <a:rPr lang="en-US" dirty="0"/>
              <a:t>Daily average population increased by 7.49 inmates for the month of March.</a:t>
            </a:r>
          </a:p>
          <a:p>
            <a:pPr lvl="0"/>
            <a:r>
              <a:rPr lang="en-US" dirty="0"/>
              <a:t>Total inmate meals served by Summit Food Services increased by 913 meals.  Senior meals prepared at the jail increased by 56 </a:t>
            </a:r>
          </a:p>
          <a:p>
            <a:pPr lvl="0"/>
            <a:r>
              <a:rPr lang="en-US" dirty="0"/>
              <a:t>DOLA billing for the quarter increased by $47,500.00</a:t>
            </a:r>
          </a:p>
          <a:p>
            <a:endParaRPr lang="en-US" dirty="0"/>
          </a:p>
        </p:txBody>
      </p:sp>
    </p:spTree>
    <p:extLst>
      <p:ext uri="{BB962C8B-B14F-4D97-AF65-F5344CB8AC3E}">
        <p14:creationId xmlns:p14="http://schemas.microsoft.com/office/powerpoint/2010/main" val="274364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Autofit/>
          </a:bodyPr>
          <a:lstStyle/>
          <a:p>
            <a:pPr algn="ctr"/>
            <a:r>
              <a:rPr lang="en-US" sz="5400" b="1" dirty="0"/>
              <a:t>Detentions Notables:</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normAutofit/>
          </a:bodyPr>
          <a:lstStyle/>
          <a:p>
            <a:pPr marL="0" indent="0">
              <a:buNone/>
            </a:pPr>
            <a:r>
              <a:rPr lang="en-US" sz="1800" b="0" dirty="0">
                <a:effectLst/>
                <a:latin typeface="Tahoma" panose="020B0604030504040204" pitchFamily="34" charset="0"/>
                <a:ea typeface="Times New Roman" panose="02020603050405020304" pitchFamily="18" charset="0"/>
                <a:cs typeface="Times New Roman" panose="02020603050405020304" pitchFamily="18" charset="0"/>
              </a:rPr>
              <a:t>The Detentions Division sent Deputy Shane Meredith to Snowcat Operator Training to enhance the Emergency Operations of the Sheriff’s office.  We were saddened by the resignation of Deputy Sierra Deleon from the Division and Office.  We currently have four candidates in the hiring process for the division. Nurse Anne from Southern Health Partners has announced her retirement effective June 1</a:t>
            </a:r>
            <a:r>
              <a:rPr lang="en-US" sz="1800" b="0" baseline="30000" dirty="0">
                <a:effectLst/>
                <a:latin typeface="Tahoma" panose="020B0604030504040204" pitchFamily="34" charset="0"/>
                <a:ea typeface="Times New Roman" panose="02020603050405020304" pitchFamily="18" charset="0"/>
                <a:cs typeface="Times New Roman" panose="02020603050405020304" pitchFamily="18" charset="0"/>
              </a:rPr>
              <a:t>st</a:t>
            </a:r>
            <a:r>
              <a:rPr lang="en-US" sz="1800" b="0" dirty="0">
                <a:effectLst/>
                <a:latin typeface="Tahoma" panose="020B0604030504040204" pitchFamily="34" charset="0"/>
                <a:ea typeface="Times New Roman" panose="02020603050405020304" pitchFamily="18" charset="0"/>
                <a:cs typeface="Times New Roman" panose="02020603050405020304" pitchFamily="18" charset="0"/>
              </a:rPr>
              <a:t> of this year.  SHP has reported no interest so far in their efforts to hire a replacement nurse.  </a:t>
            </a:r>
            <a:endParaRPr lang="en-US" sz="1800" b="1" dirty="0">
              <a:effectLst/>
              <a:latin typeface="Tahoma" panose="020B0604030504040204" pitchFamily="34" charset="0"/>
              <a:ea typeface="Times New Roman" panose="02020603050405020304" pitchFamily="18"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93790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rmAutofit fontScale="90000"/>
          </a:bodyPr>
          <a:lstStyle/>
          <a:p>
            <a:pPr algn="ctr"/>
            <a:r>
              <a:rPr lang="en-US" sz="8000" b="1" dirty="0"/>
              <a:t>Detentions (Meals)</a:t>
            </a:r>
            <a:endParaRPr lang="en-US" sz="8000" dirty="0"/>
          </a:p>
        </p:txBody>
      </p:sp>
      <p:graphicFrame>
        <p:nvGraphicFramePr>
          <p:cNvPr id="6" name="Content Placeholder 5">
            <a:extLst>
              <a:ext uri="{FF2B5EF4-FFF2-40B4-BE49-F238E27FC236}">
                <a16:creationId xmlns:a16="http://schemas.microsoft.com/office/drawing/2014/main" id="{E837024C-83B9-40B0-86A7-C90956EE92EE}"/>
              </a:ext>
            </a:extLst>
          </p:cNvPr>
          <p:cNvGraphicFramePr>
            <a:graphicFrameLocks noGrp="1"/>
          </p:cNvGraphicFramePr>
          <p:nvPr>
            <p:ph idx="1"/>
            <p:extLst>
              <p:ext uri="{D42A27DB-BD31-4B8C-83A1-F6EECF244321}">
                <p14:modId xmlns:p14="http://schemas.microsoft.com/office/powerpoint/2010/main" val="3941056929"/>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2057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normAutofit fontScale="90000"/>
          </a:bodyPr>
          <a:lstStyle/>
          <a:p>
            <a:pPr algn="ctr"/>
            <a:r>
              <a:rPr lang="en-US" sz="8000" b="1" dirty="0"/>
              <a:t>Patrol</a:t>
            </a:r>
          </a:p>
        </p:txBody>
      </p:sp>
      <p:graphicFrame>
        <p:nvGraphicFramePr>
          <p:cNvPr id="6" name="Content Placeholder 5">
            <a:extLst>
              <a:ext uri="{FF2B5EF4-FFF2-40B4-BE49-F238E27FC236}">
                <a16:creationId xmlns:a16="http://schemas.microsoft.com/office/drawing/2014/main" id="{8113154B-693E-4B68-A075-1C08E6D16736}"/>
              </a:ext>
            </a:extLst>
          </p:cNvPr>
          <p:cNvGraphicFramePr>
            <a:graphicFrameLocks noGrp="1"/>
          </p:cNvGraphicFramePr>
          <p:nvPr>
            <p:ph idx="1"/>
            <p:extLst>
              <p:ext uri="{D42A27DB-BD31-4B8C-83A1-F6EECF244321}">
                <p14:modId xmlns:p14="http://schemas.microsoft.com/office/powerpoint/2010/main" val="204323950"/>
              </p:ext>
            </p:extLst>
          </p:nvPr>
        </p:nvGraphicFramePr>
        <p:xfrm>
          <a:off x="1118557" y="2630466"/>
          <a:ext cx="9954886" cy="34519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7788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normAutofit fontScale="90000"/>
          </a:bodyPr>
          <a:lstStyle/>
          <a:p>
            <a:pPr algn="ctr"/>
            <a:r>
              <a:rPr lang="en-US" sz="8000" b="1" dirty="0"/>
              <a:t>Patrol</a:t>
            </a:r>
          </a:p>
        </p:txBody>
      </p:sp>
      <p:graphicFrame>
        <p:nvGraphicFramePr>
          <p:cNvPr id="6" name="Content Placeholder 5">
            <a:extLst>
              <a:ext uri="{FF2B5EF4-FFF2-40B4-BE49-F238E27FC236}">
                <a16:creationId xmlns:a16="http://schemas.microsoft.com/office/drawing/2014/main" id="{8113154B-693E-4B68-A075-1C08E6D16736}"/>
              </a:ext>
            </a:extLst>
          </p:cNvPr>
          <p:cNvGraphicFramePr>
            <a:graphicFrameLocks noGrp="1"/>
          </p:cNvGraphicFramePr>
          <p:nvPr>
            <p:ph idx="1"/>
            <p:extLst>
              <p:ext uri="{D42A27DB-BD31-4B8C-83A1-F6EECF244321}">
                <p14:modId xmlns:p14="http://schemas.microsoft.com/office/powerpoint/2010/main" val="194802171"/>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3400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lstStyle/>
          <a:p>
            <a:pPr algn="ctr"/>
            <a:r>
              <a:rPr lang="en-US" sz="8000" b="1" dirty="0"/>
              <a:t>Patrol</a:t>
            </a:r>
            <a:r>
              <a:rPr lang="en-US" dirty="0"/>
              <a:t>  cont.</a:t>
            </a:r>
          </a:p>
        </p:txBody>
      </p:sp>
      <p:graphicFrame>
        <p:nvGraphicFramePr>
          <p:cNvPr id="6" name="Content Placeholder 5">
            <a:extLst>
              <a:ext uri="{FF2B5EF4-FFF2-40B4-BE49-F238E27FC236}">
                <a16:creationId xmlns:a16="http://schemas.microsoft.com/office/drawing/2014/main" id="{0F1298AD-0DB9-4E0D-B3A5-740CE5DC22FC}"/>
              </a:ext>
            </a:extLst>
          </p:cNvPr>
          <p:cNvGraphicFramePr>
            <a:graphicFrameLocks noGrp="1"/>
          </p:cNvGraphicFramePr>
          <p:nvPr>
            <p:ph idx="1"/>
            <p:extLst>
              <p:ext uri="{D42A27DB-BD31-4B8C-83A1-F6EECF244321}">
                <p14:modId xmlns:p14="http://schemas.microsoft.com/office/powerpoint/2010/main" val="46313380"/>
              </p:ext>
            </p:extLst>
          </p:nvPr>
        </p:nvGraphicFramePr>
        <p:xfrm>
          <a:off x="838200" y="2379215"/>
          <a:ext cx="10515600" cy="38161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2023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lstStyle/>
          <a:p>
            <a:pPr algn="ctr"/>
            <a:r>
              <a:rPr lang="en-US" sz="8000" b="1" dirty="0"/>
              <a:t>Patrol</a:t>
            </a:r>
            <a:r>
              <a:rPr lang="en-US" dirty="0"/>
              <a:t>  cont.</a:t>
            </a:r>
          </a:p>
        </p:txBody>
      </p:sp>
      <p:graphicFrame>
        <p:nvGraphicFramePr>
          <p:cNvPr id="6" name="Content Placeholder 5">
            <a:extLst>
              <a:ext uri="{FF2B5EF4-FFF2-40B4-BE49-F238E27FC236}">
                <a16:creationId xmlns:a16="http://schemas.microsoft.com/office/drawing/2014/main" id="{0F1298AD-0DB9-4E0D-B3A5-740CE5DC22FC}"/>
              </a:ext>
            </a:extLst>
          </p:cNvPr>
          <p:cNvGraphicFramePr>
            <a:graphicFrameLocks noGrp="1"/>
          </p:cNvGraphicFramePr>
          <p:nvPr>
            <p:ph idx="1"/>
            <p:extLst>
              <p:ext uri="{D42A27DB-BD31-4B8C-83A1-F6EECF244321}">
                <p14:modId xmlns:p14="http://schemas.microsoft.com/office/powerpoint/2010/main" val="3108514738"/>
              </p:ext>
            </p:extLst>
          </p:nvPr>
        </p:nvGraphicFramePr>
        <p:xfrm>
          <a:off x="838200" y="2379215"/>
          <a:ext cx="10515600" cy="38161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5894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lstStyle/>
          <a:p>
            <a:pPr algn="ctr"/>
            <a:r>
              <a:rPr lang="en-US" sz="8000" b="1" dirty="0"/>
              <a:t>Patrol</a:t>
            </a:r>
            <a:r>
              <a:rPr lang="en-US" dirty="0"/>
              <a:t>   cont.</a:t>
            </a:r>
          </a:p>
        </p:txBody>
      </p:sp>
      <p:graphicFrame>
        <p:nvGraphicFramePr>
          <p:cNvPr id="6" name="Content Placeholder 5">
            <a:extLst>
              <a:ext uri="{FF2B5EF4-FFF2-40B4-BE49-F238E27FC236}">
                <a16:creationId xmlns:a16="http://schemas.microsoft.com/office/drawing/2014/main" id="{744BF4DA-E218-40D8-AAC5-F06ADB346436}"/>
              </a:ext>
            </a:extLst>
          </p:cNvPr>
          <p:cNvGraphicFramePr>
            <a:graphicFrameLocks noGrp="1"/>
          </p:cNvGraphicFramePr>
          <p:nvPr>
            <p:ph idx="1"/>
            <p:extLst>
              <p:ext uri="{D42A27DB-BD31-4B8C-83A1-F6EECF244321}">
                <p14:modId xmlns:p14="http://schemas.microsoft.com/office/powerpoint/2010/main" val="612596643"/>
              </p:ext>
            </p:extLst>
          </p:nvPr>
        </p:nvGraphicFramePr>
        <p:xfrm>
          <a:off x="1155700" y="2417523"/>
          <a:ext cx="9867204" cy="39456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9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CDAAE-9D65-4CBD-BF52-66238137D1D6}"/>
              </a:ext>
            </a:extLst>
          </p:cNvPr>
          <p:cNvSpPr>
            <a:spLocks noGrp="1"/>
          </p:cNvSpPr>
          <p:nvPr>
            <p:ph type="title"/>
          </p:nvPr>
        </p:nvSpPr>
        <p:spPr/>
        <p:txBody>
          <a:bodyPr>
            <a:normAutofit fontScale="90000"/>
          </a:bodyPr>
          <a:lstStyle/>
          <a:p>
            <a:pPr algn="ctr"/>
            <a:r>
              <a:rPr lang="en-US" sz="8000" b="1" dirty="0"/>
              <a:t>Dispatch</a:t>
            </a:r>
          </a:p>
        </p:txBody>
      </p:sp>
      <p:graphicFrame>
        <p:nvGraphicFramePr>
          <p:cNvPr id="6" name="Content Placeholder 5">
            <a:extLst>
              <a:ext uri="{FF2B5EF4-FFF2-40B4-BE49-F238E27FC236}">
                <a16:creationId xmlns:a16="http://schemas.microsoft.com/office/drawing/2014/main" id="{A6ABAE68-87D9-4012-B292-E1B7CA5DA618}"/>
              </a:ext>
            </a:extLst>
          </p:cNvPr>
          <p:cNvGraphicFramePr>
            <a:graphicFrameLocks noGrp="1"/>
          </p:cNvGraphicFramePr>
          <p:nvPr>
            <p:ph idx="1"/>
            <p:extLst>
              <p:ext uri="{D42A27DB-BD31-4B8C-83A1-F6EECF244321}">
                <p14:modId xmlns:p14="http://schemas.microsoft.com/office/powerpoint/2010/main" val="3685221372"/>
              </p:ext>
            </p:extLst>
          </p:nvPr>
        </p:nvGraphicFramePr>
        <p:xfrm>
          <a:off x="1683543" y="268254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6393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lstStyle/>
          <a:p>
            <a:pPr algn="ctr"/>
            <a:r>
              <a:rPr lang="en-US" sz="8000" b="1" dirty="0"/>
              <a:t>Patrol</a:t>
            </a:r>
            <a:r>
              <a:rPr lang="en-US" dirty="0"/>
              <a:t>   cont.</a:t>
            </a:r>
          </a:p>
        </p:txBody>
      </p:sp>
      <p:graphicFrame>
        <p:nvGraphicFramePr>
          <p:cNvPr id="6" name="Content Placeholder 5">
            <a:extLst>
              <a:ext uri="{FF2B5EF4-FFF2-40B4-BE49-F238E27FC236}">
                <a16:creationId xmlns:a16="http://schemas.microsoft.com/office/drawing/2014/main" id="{484CF9BD-B2D7-42B3-85CB-068AC0F8F076}"/>
              </a:ext>
            </a:extLst>
          </p:cNvPr>
          <p:cNvGraphicFramePr>
            <a:graphicFrameLocks noGrp="1"/>
          </p:cNvGraphicFramePr>
          <p:nvPr>
            <p:ph idx="1"/>
            <p:extLst>
              <p:ext uri="{D42A27DB-BD31-4B8C-83A1-F6EECF244321}">
                <p14:modId xmlns:p14="http://schemas.microsoft.com/office/powerpoint/2010/main" val="2487329393"/>
              </p:ext>
            </p:extLst>
          </p:nvPr>
        </p:nvGraphicFramePr>
        <p:xfrm>
          <a:off x="1155700" y="262255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8532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rmAutofit fontScale="90000"/>
          </a:bodyPr>
          <a:lstStyle/>
          <a:p>
            <a:pPr algn="ctr"/>
            <a:r>
              <a:rPr lang="en-US" sz="8000" b="1" dirty="0"/>
              <a:t>Patrol Activity</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lstStyle/>
          <a:p>
            <a:r>
              <a:rPr lang="en-US" dirty="0"/>
              <a:t>Traffic Summons issued: 30</a:t>
            </a:r>
          </a:p>
          <a:p>
            <a:pPr lvl="2"/>
            <a:r>
              <a:rPr lang="en-US" dirty="0"/>
              <a:t>Speeding (including the school zone)</a:t>
            </a:r>
          </a:p>
          <a:p>
            <a:pPr lvl="2"/>
            <a:r>
              <a:rPr lang="en-US" dirty="0"/>
              <a:t>Hit and run</a:t>
            </a:r>
          </a:p>
          <a:p>
            <a:pPr lvl="2"/>
            <a:r>
              <a:rPr lang="en-US" dirty="0"/>
              <a:t>Careless Driving</a:t>
            </a:r>
          </a:p>
          <a:p>
            <a:pPr lvl="2"/>
            <a:r>
              <a:rPr lang="en-US" dirty="0"/>
              <a:t>Drove on the wrong side of the road</a:t>
            </a:r>
          </a:p>
          <a:p>
            <a:pPr lvl="2"/>
            <a:r>
              <a:rPr lang="en-US" dirty="0"/>
              <a:t>Illegal passing</a:t>
            </a:r>
          </a:p>
          <a:p>
            <a:pPr lvl="2"/>
            <a:r>
              <a:rPr lang="en-US" dirty="0"/>
              <a:t>DUI</a:t>
            </a:r>
          </a:p>
          <a:p>
            <a:pPr lvl="2"/>
            <a:r>
              <a:rPr lang="en-US" dirty="0"/>
              <a:t>Driving Under Restraint</a:t>
            </a:r>
          </a:p>
        </p:txBody>
      </p:sp>
    </p:spTree>
    <p:extLst>
      <p:ext uri="{BB962C8B-B14F-4D97-AF65-F5344CB8AC3E}">
        <p14:creationId xmlns:p14="http://schemas.microsoft.com/office/powerpoint/2010/main" val="3635739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rmAutofit/>
          </a:bodyPr>
          <a:lstStyle/>
          <a:p>
            <a:pPr algn="ctr"/>
            <a:r>
              <a:rPr lang="en-US" b="1" dirty="0"/>
              <a:t>Monthly Revenue (March 2022)</a:t>
            </a:r>
          </a:p>
        </p:txBody>
      </p:sp>
      <p:graphicFrame>
        <p:nvGraphicFramePr>
          <p:cNvPr id="4" name="Table 4">
            <a:extLst>
              <a:ext uri="{FF2B5EF4-FFF2-40B4-BE49-F238E27FC236}">
                <a16:creationId xmlns:a16="http://schemas.microsoft.com/office/drawing/2014/main" id="{E9843400-FDCC-4638-A6AD-908C17B3CB10}"/>
              </a:ext>
            </a:extLst>
          </p:cNvPr>
          <p:cNvGraphicFramePr>
            <a:graphicFrameLocks noGrp="1"/>
          </p:cNvGraphicFramePr>
          <p:nvPr>
            <p:ph idx="1"/>
            <p:extLst>
              <p:ext uri="{D42A27DB-BD31-4B8C-83A1-F6EECF244321}">
                <p14:modId xmlns:p14="http://schemas.microsoft.com/office/powerpoint/2010/main" val="55099704"/>
              </p:ext>
            </p:extLst>
          </p:nvPr>
        </p:nvGraphicFramePr>
        <p:xfrm>
          <a:off x="1093304" y="1825625"/>
          <a:ext cx="10260496" cy="4289241"/>
        </p:xfrm>
        <a:graphic>
          <a:graphicData uri="http://schemas.openxmlformats.org/drawingml/2006/table">
            <a:tbl>
              <a:tblPr firstRow="1" bandRow="1">
                <a:tableStyleId>{5C22544A-7EE6-4342-B048-85BDC9FD1C3A}</a:tableStyleId>
              </a:tblPr>
              <a:tblGrid>
                <a:gridCol w="5002696">
                  <a:extLst>
                    <a:ext uri="{9D8B030D-6E8A-4147-A177-3AD203B41FA5}">
                      <a16:colId xmlns:a16="http://schemas.microsoft.com/office/drawing/2014/main" val="4114497794"/>
                    </a:ext>
                  </a:extLst>
                </a:gridCol>
                <a:gridCol w="5257800">
                  <a:extLst>
                    <a:ext uri="{9D8B030D-6E8A-4147-A177-3AD203B41FA5}">
                      <a16:colId xmlns:a16="http://schemas.microsoft.com/office/drawing/2014/main" val="1279989035"/>
                    </a:ext>
                  </a:extLst>
                </a:gridCol>
              </a:tblGrid>
              <a:tr h="389931">
                <a:tc>
                  <a:txBody>
                    <a:bodyPr/>
                    <a:lstStyle/>
                    <a:p>
                      <a:r>
                        <a:rPr lang="en-US" dirty="0"/>
                        <a:t>Housing DOC Back log</a:t>
                      </a:r>
                    </a:p>
                  </a:txBody>
                  <a:tcPr/>
                </a:tc>
                <a:tc>
                  <a:txBody>
                    <a:bodyPr/>
                    <a:lstStyle/>
                    <a:p>
                      <a:endParaRPr lang="en-US" dirty="0"/>
                    </a:p>
                  </a:txBody>
                  <a:tcPr/>
                </a:tc>
                <a:extLst>
                  <a:ext uri="{0D108BD9-81ED-4DB2-BD59-A6C34878D82A}">
                    <a16:rowId xmlns:a16="http://schemas.microsoft.com/office/drawing/2014/main" val="1489361064"/>
                  </a:ext>
                </a:extLst>
              </a:tr>
              <a:tr h="389931">
                <a:tc>
                  <a:txBody>
                    <a:bodyPr/>
                    <a:lstStyle/>
                    <a:p>
                      <a:r>
                        <a:rPr lang="en-US" dirty="0"/>
                        <a:t>Court Security</a:t>
                      </a:r>
                    </a:p>
                  </a:txBody>
                  <a:tcPr/>
                </a:tc>
                <a:tc>
                  <a:txBody>
                    <a:bodyPr/>
                    <a:lstStyle/>
                    <a:p>
                      <a:endParaRPr lang="en-US" dirty="0"/>
                    </a:p>
                  </a:txBody>
                  <a:tcPr/>
                </a:tc>
                <a:extLst>
                  <a:ext uri="{0D108BD9-81ED-4DB2-BD59-A6C34878D82A}">
                    <a16:rowId xmlns:a16="http://schemas.microsoft.com/office/drawing/2014/main" val="30926407"/>
                  </a:ext>
                </a:extLst>
              </a:tr>
              <a:tr h="389931">
                <a:tc>
                  <a:txBody>
                    <a:bodyPr/>
                    <a:lstStyle/>
                    <a:p>
                      <a:r>
                        <a:rPr lang="en-US" dirty="0"/>
                        <a:t>Booking Fees</a:t>
                      </a:r>
                    </a:p>
                  </a:txBody>
                  <a:tcPr/>
                </a:tc>
                <a:tc>
                  <a:txBody>
                    <a:bodyPr/>
                    <a:lstStyle/>
                    <a:p>
                      <a:r>
                        <a:rPr lang="en-US" dirty="0"/>
                        <a:t>$829.59</a:t>
                      </a:r>
                    </a:p>
                  </a:txBody>
                  <a:tcPr/>
                </a:tc>
                <a:extLst>
                  <a:ext uri="{0D108BD9-81ED-4DB2-BD59-A6C34878D82A}">
                    <a16:rowId xmlns:a16="http://schemas.microsoft.com/office/drawing/2014/main" val="2228317215"/>
                  </a:ext>
                </a:extLst>
              </a:tr>
              <a:tr h="389931">
                <a:tc>
                  <a:txBody>
                    <a:bodyPr/>
                    <a:lstStyle/>
                    <a:p>
                      <a:r>
                        <a:rPr lang="en-US" dirty="0"/>
                        <a:t>Housing- DOC back log</a:t>
                      </a:r>
                    </a:p>
                  </a:txBody>
                  <a:tcPr/>
                </a:tc>
                <a:tc>
                  <a:txBody>
                    <a:bodyPr/>
                    <a:lstStyle/>
                    <a:p>
                      <a:r>
                        <a:rPr lang="en-US" dirty="0"/>
                        <a:t>$2,198.54</a:t>
                      </a:r>
                    </a:p>
                  </a:txBody>
                  <a:tcPr/>
                </a:tc>
                <a:extLst>
                  <a:ext uri="{0D108BD9-81ED-4DB2-BD59-A6C34878D82A}">
                    <a16:rowId xmlns:a16="http://schemas.microsoft.com/office/drawing/2014/main" val="2811808350"/>
                  </a:ext>
                </a:extLst>
              </a:tr>
              <a:tr h="389931">
                <a:tc>
                  <a:txBody>
                    <a:bodyPr/>
                    <a:lstStyle/>
                    <a:p>
                      <a:r>
                        <a:rPr lang="en-US" dirty="0"/>
                        <a:t>Medical Reimbursement</a:t>
                      </a:r>
                    </a:p>
                  </a:txBody>
                  <a:tcPr/>
                </a:tc>
                <a:tc>
                  <a:txBody>
                    <a:bodyPr/>
                    <a:lstStyle/>
                    <a:p>
                      <a:r>
                        <a:rPr lang="en-US" dirty="0"/>
                        <a:t>$314.14</a:t>
                      </a:r>
                    </a:p>
                  </a:txBody>
                  <a:tcPr/>
                </a:tc>
                <a:extLst>
                  <a:ext uri="{0D108BD9-81ED-4DB2-BD59-A6C34878D82A}">
                    <a16:rowId xmlns:a16="http://schemas.microsoft.com/office/drawing/2014/main" val="1489209718"/>
                  </a:ext>
                </a:extLst>
              </a:tr>
              <a:tr h="389931">
                <a:tc>
                  <a:txBody>
                    <a:bodyPr/>
                    <a:lstStyle/>
                    <a:p>
                      <a:r>
                        <a:rPr lang="en-US" dirty="0"/>
                        <a:t>Collect Call Commission- Detentions</a:t>
                      </a:r>
                    </a:p>
                  </a:txBody>
                  <a:tcPr/>
                </a:tc>
                <a:tc>
                  <a:txBody>
                    <a:bodyPr/>
                    <a:lstStyle/>
                    <a:p>
                      <a:r>
                        <a:rPr lang="en-US" dirty="0"/>
                        <a:t>$783.85</a:t>
                      </a:r>
                    </a:p>
                  </a:txBody>
                  <a:tcPr/>
                </a:tc>
                <a:extLst>
                  <a:ext uri="{0D108BD9-81ED-4DB2-BD59-A6C34878D82A}">
                    <a16:rowId xmlns:a16="http://schemas.microsoft.com/office/drawing/2014/main" val="845876073"/>
                  </a:ext>
                </a:extLst>
              </a:tr>
              <a:tr h="389931">
                <a:tc>
                  <a:txBody>
                    <a:bodyPr/>
                    <a:lstStyle/>
                    <a:p>
                      <a:r>
                        <a:rPr lang="en-US" dirty="0"/>
                        <a:t>Bond Fees Collected – Detentions</a:t>
                      </a:r>
                    </a:p>
                  </a:txBody>
                  <a:tcPr/>
                </a:tc>
                <a:tc>
                  <a:txBody>
                    <a:bodyPr/>
                    <a:lstStyle/>
                    <a:p>
                      <a:r>
                        <a:rPr lang="en-US" dirty="0"/>
                        <a:t>$144.11</a:t>
                      </a:r>
                    </a:p>
                  </a:txBody>
                  <a:tcPr/>
                </a:tc>
                <a:extLst>
                  <a:ext uri="{0D108BD9-81ED-4DB2-BD59-A6C34878D82A}">
                    <a16:rowId xmlns:a16="http://schemas.microsoft.com/office/drawing/2014/main" val="2474757480"/>
                  </a:ext>
                </a:extLst>
              </a:tr>
              <a:tr h="389931">
                <a:tc>
                  <a:txBody>
                    <a:bodyPr/>
                    <a:lstStyle/>
                    <a:p>
                      <a:r>
                        <a:rPr lang="en-US" dirty="0"/>
                        <a:t>Meal Tickets/Individual Meals - Detentions</a:t>
                      </a:r>
                    </a:p>
                  </a:txBody>
                  <a:tcPr/>
                </a:tc>
                <a:tc>
                  <a:txBody>
                    <a:bodyPr/>
                    <a:lstStyle/>
                    <a:p>
                      <a:r>
                        <a:rPr lang="en-US" dirty="0"/>
                        <a:t>$</a:t>
                      </a:r>
                    </a:p>
                  </a:txBody>
                  <a:tcPr/>
                </a:tc>
                <a:extLst>
                  <a:ext uri="{0D108BD9-81ED-4DB2-BD59-A6C34878D82A}">
                    <a16:rowId xmlns:a16="http://schemas.microsoft.com/office/drawing/2014/main" val="3166621947"/>
                  </a:ext>
                </a:extLst>
              </a:tr>
              <a:tr h="389931">
                <a:tc>
                  <a:txBody>
                    <a:bodyPr/>
                    <a:lstStyle/>
                    <a:p>
                      <a:r>
                        <a:rPr lang="en-US" dirty="0"/>
                        <a:t>Fingerprints – Detentions</a:t>
                      </a:r>
                    </a:p>
                  </a:txBody>
                  <a:tcPr/>
                </a:tc>
                <a:tc>
                  <a:txBody>
                    <a:bodyPr/>
                    <a:lstStyle/>
                    <a:p>
                      <a:r>
                        <a:rPr lang="en-US" dirty="0"/>
                        <a:t>$420.00</a:t>
                      </a:r>
                    </a:p>
                  </a:txBody>
                  <a:tcPr/>
                </a:tc>
                <a:extLst>
                  <a:ext uri="{0D108BD9-81ED-4DB2-BD59-A6C34878D82A}">
                    <a16:rowId xmlns:a16="http://schemas.microsoft.com/office/drawing/2014/main" val="2936311816"/>
                  </a:ext>
                </a:extLst>
              </a:tr>
              <a:tr h="389931">
                <a:tc>
                  <a:txBody>
                    <a:bodyPr/>
                    <a:lstStyle/>
                    <a:p>
                      <a:r>
                        <a:rPr lang="en-US" dirty="0"/>
                        <a:t>Laundry – Detentions</a:t>
                      </a:r>
                    </a:p>
                  </a:txBody>
                  <a:tcPr/>
                </a:tc>
                <a:tc>
                  <a:txBody>
                    <a:bodyPr/>
                    <a:lstStyle/>
                    <a:p>
                      <a:r>
                        <a:rPr lang="en-US" dirty="0"/>
                        <a:t>$150.00</a:t>
                      </a:r>
                    </a:p>
                  </a:txBody>
                  <a:tcPr/>
                </a:tc>
                <a:extLst>
                  <a:ext uri="{0D108BD9-81ED-4DB2-BD59-A6C34878D82A}">
                    <a16:rowId xmlns:a16="http://schemas.microsoft.com/office/drawing/2014/main" val="3082090735"/>
                  </a:ext>
                </a:extLst>
              </a:tr>
              <a:tr h="389931">
                <a:tc>
                  <a:txBody>
                    <a:bodyPr/>
                    <a:lstStyle/>
                    <a:p>
                      <a:r>
                        <a:rPr lang="en-US" b="1" dirty="0"/>
                        <a:t>TOTAL (Amount with ACH deposits)</a:t>
                      </a:r>
                    </a:p>
                  </a:txBody>
                  <a:tcPr/>
                </a:tc>
                <a:tc>
                  <a:txBody>
                    <a:bodyPr/>
                    <a:lstStyle/>
                    <a:p>
                      <a:r>
                        <a:rPr lang="en-US" b="1" dirty="0"/>
                        <a:t>$4,840.23     YTD: $33,329.17</a:t>
                      </a:r>
                    </a:p>
                  </a:txBody>
                  <a:tcPr/>
                </a:tc>
                <a:extLst>
                  <a:ext uri="{0D108BD9-81ED-4DB2-BD59-A6C34878D82A}">
                    <a16:rowId xmlns:a16="http://schemas.microsoft.com/office/drawing/2014/main" val="2084454395"/>
                  </a:ext>
                </a:extLst>
              </a:tr>
            </a:tbl>
          </a:graphicData>
        </a:graphic>
      </p:graphicFrame>
    </p:spTree>
    <p:extLst>
      <p:ext uri="{BB962C8B-B14F-4D97-AF65-F5344CB8AC3E}">
        <p14:creationId xmlns:p14="http://schemas.microsoft.com/office/powerpoint/2010/main" val="2623643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a:noFill/>
        </p:spPr>
        <p:txBody>
          <a:bodyPr>
            <a:noAutofit/>
          </a:bodyPr>
          <a:lstStyle/>
          <a:p>
            <a:pPr algn="ctr"/>
            <a:r>
              <a:rPr lang="en-US" sz="5400" b="1" dirty="0"/>
              <a:t>Concealed Weapons Permits</a:t>
            </a:r>
          </a:p>
        </p:txBody>
      </p:sp>
      <p:graphicFrame>
        <p:nvGraphicFramePr>
          <p:cNvPr id="6" name="Content Placeholder 5">
            <a:extLst>
              <a:ext uri="{FF2B5EF4-FFF2-40B4-BE49-F238E27FC236}">
                <a16:creationId xmlns:a16="http://schemas.microsoft.com/office/drawing/2014/main" id="{F3A2C7B3-A91F-41F5-89D1-ED4D987A7263}"/>
              </a:ext>
            </a:extLst>
          </p:cNvPr>
          <p:cNvGraphicFramePr>
            <a:graphicFrameLocks noGrp="1"/>
          </p:cNvGraphicFramePr>
          <p:nvPr>
            <p:ph idx="1"/>
            <p:extLst>
              <p:ext uri="{D42A27DB-BD31-4B8C-83A1-F6EECF244321}">
                <p14:modId xmlns:p14="http://schemas.microsoft.com/office/powerpoint/2010/main" val="905438185"/>
              </p:ext>
            </p:extLst>
          </p:nvPr>
        </p:nvGraphicFramePr>
        <p:xfrm>
          <a:off x="1155700" y="2635772"/>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6698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Autofit/>
          </a:bodyPr>
          <a:lstStyle/>
          <a:p>
            <a:pPr algn="ctr"/>
            <a:r>
              <a:rPr lang="en-US" sz="5400" b="1" dirty="0"/>
              <a:t>Significant Events for March 2022</a:t>
            </a:r>
          </a:p>
        </p:txBody>
      </p:sp>
      <p:sp>
        <p:nvSpPr>
          <p:cNvPr id="3" name="Content Placeholder 2">
            <a:extLst>
              <a:ext uri="{FF2B5EF4-FFF2-40B4-BE49-F238E27FC236}">
                <a16:creationId xmlns:a16="http://schemas.microsoft.com/office/drawing/2014/main" id="{8EB75472-2777-4A66-A340-97895B1C7C4C}"/>
              </a:ext>
            </a:extLst>
          </p:cNvPr>
          <p:cNvSpPr>
            <a:spLocks noGrp="1"/>
          </p:cNvSpPr>
          <p:nvPr>
            <p:ph idx="1"/>
          </p:nvPr>
        </p:nvSpPr>
        <p:spPr/>
        <p:txBody>
          <a:bodyPr>
            <a:normAutofit fontScale="92500" lnSpcReduction="20000"/>
          </a:bodyPr>
          <a:lstStyle/>
          <a:p>
            <a:r>
              <a:rPr lang="en-US" dirty="0"/>
              <a:t>2</a:t>
            </a:r>
            <a:r>
              <a:rPr lang="en-US" baseline="30000" dirty="0"/>
              <a:t>nd</a:t>
            </a:r>
            <a:r>
              <a:rPr lang="en-US" dirty="0"/>
              <a:t> Degree Burglary:  2 Suspects were seen going into a house under construction at 0100.  A resident called the Sheriff’s Office and the suspects were arrested.  Suspects were in a stolen truck and were in possession of suspected fentanyl.  </a:t>
            </a:r>
          </a:p>
          <a:p>
            <a:r>
              <a:rPr lang="en-US" dirty="0"/>
              <a:t>Fatal accident at mile marker 1.6 on Hwy 119.  A SUV slid on slick roads and collided with a bus.  The female passenger in the SUV received fatal injuries.  She was not wearing a seatbelt.</a:t>
            </a:r>
          </a:p>
          <a:p>
            <a:r>
              <a:rPr lang="en-US" dirty="0"/>
              <a:t>2</a:t>
            </a:r>
            <a:r>
              <a:rPr lang="en-US" baseline="30000" dirty="0"/>
              <a:t>nd</a:t>
            </a:r>
            <a:r>
              <a:rPr lang="en-US" dirty="0"/>
              <a:t> Degree Burglary:  A home under construction was unlawfully entered.  Numerous tools were stolen from the residence.  </a:t>
            </a:r>
          </a:p>
          <a:p>
            <a:r>
              <a:rPr lang="en-US" dirty="0"/>
              <a:t>1</a:t>
            </a:r>
            <a:r>
              <a:rPr lang="en-US" baseline="30000" dirty="0"/>
              <a:t>st</a:t>
            </a:r>
            <a:r>
              <a:rPr lang="en-US" dirty="0"/>
              <a:t> Degree Introduction of Contraband:  An arrestee was brought to the jail.  The arrestee read the advisement to enter the jail and was asked if he had any of the listed items on him.  He said he didn’t.  Upon being dressed out, 1.19 grams of Meth were found in his right shoe. </a:t>
            </a:r>
          </a:p>
        </p:txBody>
      </p:sp>
    </p:spTree>
    <p:extLst>
      <p:ext uri="{BB962C8B-B14F-4D97-AF65-F5344CB8AC3E}">
        <p14:creationId xmlns:p14="http://schemas.microsoft.com/office/powerpoint/2010/main" val="269330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Autofit/>
          </a:bodyPr>
          <a:lstStyle/>
          <a:p>
            <a:pPr algn="ctr"/>
            <a:r>
              <a:rPr lang="en-US" sz="5400" b="1" dirty="0"/>
              <a:t>Citizen Compliments:</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normAutofit/>
          </a:bodyPr>
          <a:lstStyle/>
          <a:p>
            <a:r>
              <a:rPr lang="en-US" sz="1800" dirty="0">
                <a:effectLst/>
                <a:latin typeface="Calibri" panose="020F0502020204030204" pitchFamily="34" charset="0"/>
                <a:ea typeface="Calibri" panose="020F0502020204030204" pitchFamily="34" charset="0"/>
              </a:rPr>
              <a:t>On March 17</a:t>
            </a:r>
            <a:r>
              <a:rPr lang="en-US" sz="1800" baseline="30000" dirty="0">
                <a:effectLst/>
                <a:latin typeface="Calibri" panose="020F0502020204030204" pitchFamily="34" charset="0"/>
                <a:ea typeface="Calibri" panose="020F0502020204030204" pitchFamily="34" charset="0"/>
              </a:rPr>
              <a:t>th</a:t>
            </a:r>
            <a:r>
              <a:rPr lang="en-US" sz="1800" dirty="0">
                <a:effectLst/>
                <a:latin typeface="Calibri" panose="020F0502020204030204" pitchFamily="34" charset="0"/>
                <a:ea typeface="Calibri" panose="020F0502020204030204" pitchFamily="34" charset="0"/>
              </a:rPr>
              <a:t> the power went out in dispatch.  Communications specialists Shandee Hartvigson and Lilly Neilson immediately switched the 911 lines to Black Hawk dispatch.  Justin and Amy (Black Hawk Dispatchers) jumped right in and  proceeded to answer our phones until a Gilpin dispatcher could get to Black Hawk.  For 5 and ½ hours Gilpin and Black Hawk Dispatchers worked together until power was restored.  Great teamwork and collaboration.</a:t>
            </a:r>
          </a:p>
          <a:p>
            <a:r>
              <a:rPr lang="en-US" dirty="0">
                <a:latin typeface="Calibri" panose="020F0502020204030204" pitchFamily="34" charset="0"/>
                <a:ea typeface="Calibri" panose="020F0502020204030204" pitchFamily="34" charset="0"/>
              </a:rPr>
              <a:t>Deputy </a:t>
            </a:r>
            <a:r>
              <a:rPr lang="en-US" dirty="0" err="1">
                <a:latin typeface="Calibri" panose="020F0502020204030204" pitchFamily="34" charset="0"/>
                <a:ea typeface="Calibri" panose="020F0502020204030204" pitchFamily="34" charset="0"/>
              </a:rPr>
              <a:t>Sedlmary</a:t>
            </a:r>
            <a:r>
              <a:rPr lang="en-US" dirty="0">
                <a:latin typeface="Calibri" panose="020F0502020204030204" pitchFamily="34" charset="0"/>
                <a:ea typeface="Calibri" panose="020F0502020204030204" pitchFamily="34" charset="0"/>
              </a:rPr>
              <a:t>, complemented Deputy </a:t>
            </a:r>
            <a:r>
              <a:rPr lang="en-US" dirty="0" err="1">
                <a:latin typeface="Calibri" panose="020F0502020204030204" pitchFamily="34" charset="0"/>
                <a:ea typeface="Calibri" panose="020F0502020204030204" pitchFamily="34" charset="0"/>
              </a:rPr>
              <a:t>Varnell</a:t>
            </a:r>
            <a:r>
              <a:rPr lang="en-US" dirty="0">
                <a:latin typeface="Calibri" panose="020F0502020204030204" pitchFamily="34" charset="0"/>
                <a:ea typeface="Calibri" panose="020F0502020204030204" pitchFamily="34" charset="0"/>
              </a:rPr>
              <a:t> on his respect and professionalism he showed to an inmate who was being combative.  Deputy </a:t>
            </a:r>
            <a:r>
              <a:rPr lang="en-US" dirty="0" err="1">
                <a:latin typeface="Calibri" panose="020F0502020204030204" pitchFamily="34" charset="0"/>
                <a:ea typeface="Calibri" panose="020F0502020204030204" pitchFamily="34" charset="0"/>
              </a:rPr>
              <a:t>Varnell</a:t>
            </a:r>
            <a:r>
              <a:rPr lang="en-US" dirty="0">
                <a:latin typeface="Calibri" panose="020F0502020204030204" pitchFamily="34" charset="0"/>
                <a:ea typeface="Calibri" panose="020F0502020204030204" pitchFamily="34" charset="0"/>
              </a:rPr>
              <a:t> built a rapport with the inmate, calming him down and eventually gaining his cooperation.  The inmate eventually thanked Deputy </a:t>
            </a:r>
            <a:r>
              <a:rPr lang="en-US" dirty="0" err="1">
                <a:latin typeface="Calibri" panose="020F0502020204030204" pitchFamily="34" charset="0"/>
                <a:ea typeface="Calibri" panose="020F0502020204030204" pitchFamily="34" charset="0"/>
              </a:rPr>
              <a:t>Varnell</a:t>
            </a:r>
            <a:r>
              <a:rPr lang="en-US" dirty="0">
                <a:latin typeface="Calibri" panose="020F0502020204030204" pitchFamily="34" charset="0"/>
                <a:ea typeface="Calibri" panose="020F0502020204030204" pitchFamily="34" charset="0"/>
              </a:rPr>
              <a:t> and other deputies.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90967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43E2-AA43-49EF-B67E-C54C1EA2189A}"/>
              </a:ext>
            </a:extLst>
          </p:cNvPr>
          <p:cNvSpPr>
            <a:spLocks noGrp="1"/>
          </p:cNvSpPr>
          <p:nvPr>
            <p:ph type="title"/>
          </p:nvPr>
        </p:nvSpPr>
        <p:spPr/>
        <p:txBody>
          <a:bodyPr/>
          <a:lstStyle/>
          <a:p>
            <a:pPr algn="ctr"/>
            <a:r>
              <a:rPr lang="en-US" sz="4400" b="1" dirty="0"/>
              <a:t>Sheriff’s Office Community Initiatives: </a:t>
            </a:r>
          </a:p>
        </p:txBody>
      </p:sp>
      <p:sp>
        <p:nvSpPr>
          <p:cNvPr id="3" name="Text Placeholder 2">
            <a:extLst>
              <a:ext uri="{FF2B5EF4-FFF2-40B4-BE49-F238E27FC236}">
                <a16:creationId xmlns:a16="http://schemas.microsoft.com/office/drawing/2014/main" id="{F4C7D588-8C6C-4E9C-994C-0194F0B6EF2D}"/>
              </a:ext>
            </a:extLst>
          </p:cNvPr>
          <p:cNvSpPr>
            <a:spLocks noGrp="1"/>
          </p:cNvSpPr>
          <p:nvPr>
            <p:ph type="body" sz="half" idx="2"/>
          </p:nvPr>
        </p:nvSpPr>
        <p:spPr/>
        <p:txBody>
          <a:bodyPr>
            <a:normAutofit/>
          </a:bodyPr>
          <a:lstStyle/>
          <a:p>
            <a:r>
              <a:rPr lang="en-US" dirty="0"/>
              <a:t>With the weather becoming better, motorcycles have began their annual ride into Gilpin County.</a:t>
            </a:r>
          </a:p>
          <a:p>
            <a:r>
              <a:rPr lang="en-US" dirty="0"/>
              <a:t>Partnering with CSP to address speeding and other traffic violation on Hwy 119 and Hwy 46</a:t>
            </a:r>
          </a:p>
          <a:p>
            <a:endParaRPr lang="en-US" dirty="0"/>
          </a:p>
          <a:p>
            <a:endParaRPr lang="en-US" dirty="0"/>
          </a:p>
        </p:txBody>
      </p:sp>
    </p:spTree>
    <p:extLst>
      <p:ext uri="{BB962C8B-B14F-4D97-AF65-F5344CB8AC3E}">
        <p14:creationId xmlns:p14="http://schemas.microsoft.com/office/powerpoint/2010/main" val="4213347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E9239-8441-44CC-A823-8FB91C9DCDAF}"/>
              </a:ext>
            </a:extLst>
          </p:cNvPr>
          <p:cNvSpPr>
            <a:spLocks noGrp="1"/>
          </p:cNvSpPr>
          <p:nvPr>
            <p:ph type="ctrTitle"/>
          </p:nvPr>
        </p:nvSpPr>
        <p:spPr>
          <a:xfrm>
            <a:off x="1154955" y="1133475"/>
            <a:ext cx="8825658" cy="1714500"/>
          </a:xfrm>
        </p:spPr>
        <p:txBody>
          <a:bodyPr/>
          <a:lstStyle/>
          <a:p>
            <a:r>
              <a:rPr lang="en-US" sz="8000" dirty="0"/>
              <a:t>Questions:</a:t>
            </a:r>
          </a:p>
        </p:txBody>
      </p:sp>
    </p:spTree>
    <p:extLst>
      <p:ext uri="{BB962C8B-B14F-4D97-AF65-F5344CB8AC3E}">
        <p14:creationId xmlns:p14="http://schemas.microsoft.com/office/powerpoint/2010/main" val="3603176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Autofit/>
          </a:bodyPr>
          <a:lstStyle/>
          <a:p>
            <a:pPr algn="ctr"/>
            <a:r>
              <a:rPr lang="en-US" sz="5400" b="1" dirty="0"/>
              <a:t>Significant Events for December</a:t>
            </a:r>
          </a:p>
        </p:txBody>
      </p:sp>
      <p:sp>
        <p:nvSpPr>
          <p:cNvPr id="3" name="Content Placeholder 2">
            <a:extLst>
              <a:ext uri="{FF2B5EF4-FFF2-40B4-BE49-F238E27FC236}">
                <a16:creationId xmlns:a16="http://schemas.microsoft.com/office/drawing/2014/main" id="{8EB75472-2777-4A66-A340-97895B1C7C4C}"/>
              </a:ext>
            </a:extLst>
          </p:cNvPr>
          <p:cNvSpPr>
            <a:spLocks noGrp="1"/>
          </p:cNvSpPr>
          <p:nvPr>
            <p:ph idx="1"/>
          </p:nvPr>
        </p:nvSpPr>
        <p:spPr/>
        <p:txBody>
          <a:bodyPr>
            <a:normAutofit fontScale="92500" lnSpcReduction="10000"/>
          </a:bodyPr>
          <a:lstStyle/>
          <a:p>
            <a:r>
              <a:rPr lang="en-US" dirty="0"/>
              <a:t>In the month of December we also saw an increase in burglaries (houses being broken into).  Suspects have been identified and the investigations continue.  </a:t>
            </a:r>
          </a:p>
          <a:p>
            <a:r>
              <a:rPr lang="en-US" dirty="0"/>
              <a:t>2</a:t>
            </a:r>
            <a:r>
              <a:rPr lang="en-US" baseline="30000" dirty="0"/>
              <a:t>nd</a:t>
            </a:r>
            <a:r>
              <a:rPr lang="en-US" dirty="0"/>
              <a:t> Degree Assault: A female got into a vehicle to drive to an appointment in Arvada.  A male acquaintance of her boyfriend jumped in the vehicle and refused to get out.  She drove to the appointment and then started to drive back to Central City.  She told the party she could no longer have a sexual relationship with him.  He became angry, punched out a window and threw her cell phone out the window.  They drove to the apartments in Central City and he became angry again.  He placed his hands around her neck and threatened to kill her.  A warrant was issued for the male party.</a:t>
            </a:r>
          </a:p>
          <a:p>
            <a:r>
              <a:rPr lang="en-US" dirty="0"/>
              <a:t>Death Investigation:  A females body was dumped off the side of the road on Hwy 72 about a mile east of </a:t>
            </a:r>
            <a:r>
              <a:rPr lang="en-US" dirty="0" err="1"/>
              <a:t>Pinecliffe</a:t>
            </a:r>
            <a:r>
              <a:rPr lang="en-US" dirty="0"/>
              <a:t>.  The investigation is continuing with several leads being investigated.  </a:t>
            </a:r>
          </a:p>
          <a:p>
            <a:endParaRPr lang="en-US" dirty="0"/>
          </a:p>
        </p:txBody>
      </p:sp>
    </p:spTree>
    <p:extLst>
      <p:ext uri="{BB962C8B-B14F-4D97-AF65-F5344CB8AC3E}">
        <p14:creationId xmlns:p14="http://schemas.microsoft.com/office/powerpoint/2010/main" val="3657329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Autofit/>
          </a:bodyPr>
          <a:lstStyle/>
          <a:p>
            <a:pPr algn="ctr"/>
            <a:r>
              <a:rPr lang="en-US" sz="5400" b="1" dirty="0"/>
              <a:t>Citizen Compliments:</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normAutofit/>
          </a:bodyPr>
          <a:lstStyle/>
          <a:p>
            <a:r>
              <a:rPr lang="en-US" sz="1800" dirty="0">
                <a:effectLst/>
                <a:latin typeface="Calibri" panose="020F0502020204030204" pitchFamily="34" charset="0"/>
                <a:ea typeface="Calibri" panose="020F0502020204030204" pitchFamily="34" charset="0"/>
              </a:rPr>
              <a:t>From Division of Gaming:  Thank you for allowing Chief Demo to help me with my supervisor interview process yesterday.  His insight and expertise were a big help in evaluating our candidates.  Including outside agencies adds validity to this process and helps ensure we get qualified and effective supervisors for our local law enforcement community.  Chief Demo's commitment to this community is impressive.  The professionalism he showed during this process is a credit to you and the Gilpin County Sheriff's Office.</a:t>
            </a:r>
          </a:p>
          <a:p>
            <a:r>
              <a:rPr lang="en-US" sz="1800" dirty="0">
                <a:effectLst/>
                <a:latin typeface="Calibri" panose="020F0502020204030204" pitchFamily="34" charset="0"/>
                <a:ea typeface="Calibri" panose="020F0502020204030204" pitchFamily="34" charset="0"/>
              </a:rPr>
              <a:t>a local citizen complimenting David Workman, who mentioned “It was great talking to deputy Workman, he has a lot of integrity.”  </a:t>
            </a:r>
          </a:p>
        </p:txBody>
      </p:sp>
    </p:spTree>
    <p:extLst>
      <p:ext uri="{BB962C8B-B14F-4D97-AF65-F5344CB8AC3E}">
        <p14:creationId xmlns:p14="http://schemas.microsoft.com/office/powerpoint/2010/main" val="3261055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CDAAE-9D65-4CBD-BF52-66238137D1D6}"/>
              </a:ext>
            </a:extLst>
          </p:cNvPr>
          <p:cNvSpPr>
            <a:spLocks noGrp="1"/>
          </p:cNvSpPr>
          <p:nvPr>
            <p:ph type="title"/>
          </p:nvPr>
        </p:nvSpPr>
        <p:spPr/>
        <p:txBody>
          <a:bodyPr>
            <a:normAutofit fontScale="90000"/>
          </a:bodyPr>
          <a:lstStyle/>
          <a:p>
            <a:pPr algn="ctr"/>
            <a:r>
              <a:rPr lang="en-US" sz="8000" b="1" dirty="0"/>
              <a:t>Victim Services</a:t>
            </a:r>
          </a:p>
        </p:txBody>
      </p:sp>
      <p:graphicFrame>
        <p:nvGraphicFramePr>
          <p:cNvPr id="6" name="Content Placeholder 5">
            <a:extLst>
              <a:ext uri="{FF2B5EF4-FFF2-40B4-BE49-F238E27FC236}">
                <a16:creationId xmlns:a16="http://schemas.microsoft.com/office/drawing/2014/main" id="{A6ABAE68-87D9-4012-B292-E1B7CA5DA618}"/>
              </a:ext>
            </a:extLst>
          </p:cNvPr>
          <p:cNvGraphicFramePr>
            <a:graphicFrameLocks noGrp="1"/>
          </p:cNvGraphicFramePr>
          <p:nvPr>
            <p:ph idx="1"/>
            <p:extLst>
              <p:ext uri="{D42A27DB-BD31-4B8C-83A1-F6EECF244321}">
                <p14:modId xmlns:p14="http://schemas.microsoft.com/office/powerpoint/2010/main" val="2954333769"/>
              </p:ext>
            </p:extLst>
          </p:nvPr>
        </p:nvGraphicFramePr>
        <p:xfrm>
          <a:off x="1683543" y="279139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103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Autofit/>
          </a:bodyPr>
          <a:lstStyle/>
          <a:p>
            <a:pPr algn="ctr"/>
            <a:r>
              <a:rPr lang="en-US" sz="5400" b="1" dirty="0"/>
              <a:t>Significant Events for December</a:t>
            </a:r>
          </a:p>
        </p:txBody>
      </p:sp>
      <p:sp>
        <p:nvSpPr>
          <p:cNvPr id="3" name="Content Placeholder 2">
            <a:extLst>
              <a:ext uri="{FF2B5EF4-FFF2-40B4-BE49-F238E27FC236}">
                <a16:creationId xmlns:a16="http://schemas.microsoft.com/office/drawing/2014/main" id="{8EB75472-2777-4A66-A340-97895B1C7C4C}"/>
              </a:ext>
            </a:extLst>
          </p:cNvPr>
          <p:cNvSpPr>
            <a:spLocks noGrp="1"/>
          </p:cNvSpPr>
          <p:nvPr>
            <p:ph idx="1"/>
          </p:nvPr>
        </p:nvSpPr>
        <p:spPr/>
        <p:txBody>
          <a:bodyPr>
            <a:normAutofit/>
          </a:bodyPr>
          <a:lstStyle/>
          <a:p>
            <a:r>
              <a:rPr lang="en-US" dirty="0"/>
              <a:t>2</a:t>
            </a:r>
            <a:r>
              <a:rPr lang="en-US" baseline="30000" dirty="0"/>
              <a:t>nd</a:t>
            </a:r>
            <a:r>
              <a:rPr lang="en-US" dirty="0"/>
              <a:t> Degree Assault on a Peace Officer: Deputies responded to a residence in north county on a disturbance.  A female advised her husband had assaulted their son.  Deputies contacted the male lying in bed naked, challenging the deputies.  Deputies took the male into custody.  While walking the male down the stairs, the male suspect lunged forward in a violent manner causing a deputy to also fall down the stairs.  The deputy suffered a separated shoulder.  The male was treated at the hospital and booked into the jail.</a:t>
            </a:r>
          </a:p>
          <a:p>
            <a:r>
              <a:rPr lang="en-US" dirty="0"/>
              <a:t>Death Investigation:  A females body was dumped off the side of the road on Hwy 72 about a mile east of </a:t>
            </a:r>
            <a:r>
              <a:rPr lang="en-US" dirty="0" err="1"/>
              <a:t>Pinecliffe</a:t>
            </a:r>
            <a:r>
              <a:rPr lang="en-US" dirty="0"/>
              <a:t>.  The investigation is continuing with several leads being investigated.  </a:t>
            </a:r>
          </a:p>
          <a:p>
            <a:endParaRPr lang="en-US" dirty="0"/>
          </a:p>
        </p:txBody>
      </p:sp>
    </p:spTree>
    <p:extLst>
      <p:ext uri="{BB962C8B-B14F-4D97-AF65-F5344CB8AC3E}">
        <p14:creationId xmlns:p14="http://schemas.microsoft.com/office/powerpoint/2010/main" val="1257083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Autofit/>
          </a:bodyPr>
          <a:lstStyle/>
          <a:p>
            <a:pPr algn="ctr"/>
            <a:r>
              <a:rPr lang="en-US" sz="5400" b="1" dirty="0"/>
              <a:t>Significant Events for March 2022</a:t>
            </a:r>
          </a:p>
        </p:txBody>
      </p:sp>
      <p:sp>
        <p:nvSpPr>
          <p:cNvPr id="3" name="Content Placeholder 2">
            <a:extLst>
              <a:ext uri="{FF2B5EF4-FFF2-40B4-BE49-F238E27FC236}">
                <a16:creationId xmlns:a16="http://schemas.microsoft.com/office/drawing/2014/main" id="{8EB75472-2777-4A66-A340-97895B1C7C4C}"/>
              </a:ext>
            </a:extLst>
          </p:cNvPr>
          <p:cNvSpPr>
            <a:spLocks noGrp="1"/>
          </p:cNvSpPr>
          <p:nvPr>
            <p:ph idx="1"/>
          </p:nvPr>
        </p:nvSpPr>
        <p:spPr/>
        <p:txBody>
          <a:bodyPr>
            <a:normAutofit fontScale="92500" lnSpcReduction="20000"/>
          </a:bodyPr>
          <a:lstStyle/>
          <a:p>
            <a:r>
              <a:rPr lang="en-US" dirty="0"/>
              <a:t>2</a:t>
            </a:r>
            <a:r>
              <a:rPr lang="en-US" baseline="30000" dirty="0"/>
              <a:t>nd</a:t>
            </a:r>
            <a:r>
              <a:rPr lang="en-US" dirty="0"/>
              <a:t> Degree Burglary:  2 Suspects were seen going into a house under construction at 0100.  A resident called the Sheriff’s Office and the suspects were arrested.  Suspects were in a stolen truck and were in possession of suspected fentanyl.  </a:t>
            </a:r>
          </a:p>
          <a:p>
            <a:r>
              <a:rPr lang="en-US" dirty="0"/>
              <a:t>Fatal accident at mile marker 1.6 on Hwy 119.  A SUV slid on slick roads and collided with a bus.  The female passenger in the SUV received fatal injuries.  She was not wearing a seatbelt.</a:t>
            </a:r>
          </a:p>
          <a:p>
            <a:r>
              <a:rPr lang="en-US" dirty="0"/>
              <a:t>2</a:t>
            </a:r>
            <a:r>
              <a:rPr lang="en-US" baseline="30000" dirty="0"/>
              <a:t>nd</a:t>
            </a:r>
            <a:r>
              <a:rPr lang="en-US" dirty="0"/>
              <a:t> Degree Burglary:  A home under construction was unlawfully entered.  Numerous tools were stolen from the residence.  </a:t>
            </a:r>
          </a:p>
          <a:p>
            <a:r>
              <a:rPr lang="en-US" dirty="0"/>
              <a:t>1</a:t>
            </a:r>
            <a:r>
              <a:rPr lang="en-US" baseline="30000" dirty="0"/>
              <a:t>st</a:t>
            </a:r>
            <a:r>
              <a:rPr lang="en-US" dirty="0"/>
              <a:t> Degree Introduction of Contraband:  An arrestee was brought to the jail.  The arrestee read the advisement to enter the jail and was asked if he had any of the listed items on him.  He said he didn’t.  Upon being dressed out, 1.19 grams of Meth were found in his right shoe. </a:t>
            </a:r>
          </a:p>
        </p:txBody>
      </p:sp>
    </p:spTree>
    <p:extLst>
      <p:ext uri="{BB962C8B-B14F-4D97-AF65-F5344CB8AC3E}">
        <p14:creationId xmlns:p14="http://schemas.microsoft.com/office/powerpoint/2010/main" val="509850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Autofit/>
          </a:bodyPr>
          <a:lstStyle/>
          <a:p>
            <a:pPr algn="ctr"/>
            <a:r>
              <a:rPr lang="en-US" sz="4800" b="1" dirty="0"/>
              <a:t>Detentions </a:t>
            </a:r>
            <a:br>
              <a:rPr lang="en-US" sz="4800" b="1" dirty="0"/>
            </a:br>
            <a:r>
              <a:rPr lang="en-US" sz="4800" b="1" dirty="0"/>
              <a:t>Average by year</a:t>
            </a:r>
          </a:p>
        </p:txBody>
      </p:sp>
      <p:graphicFrame>
        <p:nvGraphicFramePr>
          <p:cNvPr id="6" name="Content Placeholder 5">
            <a:extLst>
              <a:ext uri="{FF2B5EF4-FFF2-40B4-BE49-F238E27FC236}">
                <a16:creationId xmlns:a16="http://schemas.microsoft.com/office/drawing/2014/main" id="{9A84B091-57F1-488A-B036-686BF70A38DA}"/>
              </a:ext>
            </a:extLst>
          </p:cNvPr>
          <p:cNvGraphicFramePr>
            <a:graphicFrameLocks noGrp="1"/>
          </p:cNvGraphicFramePr>
          <p:nvPr>
            <p:ph idx="1"/>
            <p:extLst>
              <p:ext uri="{D42A27DB-BD31-4B8C-83A1-F6EECF244321}">
                <p14:modId xmlns:p14="http://schemas.microsoft.com/office/powerpoint/2010/main" val="3798594253"/>
              </p:ext>
            </p:extLst>
          </p:nvPr>
        </p:nvGraphicFramePr>
        <p:xfrm>
          <a:off x="1683543" y="2753812"/>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164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normAutofit fontScale="90000"/>
          </a:bodyPr>
          <a:lstStyle/>
          <a:p>
            <a:pPr algn="ctr"/>
            <a:r>
              <a:rPr lang="en-US" sz="8000" b="1" dirty="0"/>
              <a:t>Victim Services</a:t>
            </a:r>
          </a:p>
        </p:txBody>
      </p:sp>
      <p:graphicFrame>
        <p:nvGraphicFramePr>
          <p:cNvPr id="6" name="Content Placeholder 5">
            <a:extLst>
              <a:ext uri="{FF2B5EF4-FFF2-40B4-BE49-F238E27FC236}">
                <a16:creationId xmlns:a16="http://schemas.microsoft.com/office/drawing/2014/main" id="{36525F62-8FFE-4C1D-9A71-460FEEB0FCA1}"/>
              </a:ext>
            </a:extLst>
          </p:cNvPr>
          <p:cNvGraphicFramePr>
            <a:graphicFrameLocks noGrp="1"/>
          </p:cNvGraphicFramePr>
          <p:nvPr>
            <p:ph idx="1"/>
            <p:extLst>
              <p:ext uri="{D42A27DB-BD31-4B8C-83A1-F6EECF244321}">
                <p14:modId xmlns:p14="http://schemas.microsoft.com/office/powerpoint/2010/main" val="803594000"/>
              </p:ext>
            </p:extLst>
          </p:nvPr>
        </p:nvGraphicFramePr>
        <p:xfrm>
          <a:off x="559496" y="2442575"/>
          <a:ext cx="11073008" cy="38491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94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normAutofit fontScale="90000"/>
          </a:bodyPr>
          <a:lstStyle/>
          <a:p>
            <a:pPr algn="ctr"/>
            <a:r>
              <a:rPr lang="en-US" sz="8000" b="1" dirty="0"/>
              <a:t>Victim Services</a:t>
            </a:r>
          </a:p>
        </p:txBody>
      </p:sp>
      <p:graphicFrame>
        <p:nvGraphicFramePr>
          <p:cNvPr id="6" name="Content Placeholder 5">
            <a:extLst>
              <a:ext uri="{FF2B5EF4-FFF2-40B4-BE49-F238E27FC236}">
                <a16:creationId xmlns:a16="http://schemas.microsoft.com/office/drawing/2014/main" id="{36525F62-8FFE-4C1D-9A71-460FEEB0FCA1}"/>
              </a:ext>
            </a:extLst>
          </p:cNvPr>
          <p:cNvGraphicFramePr>
            <a:graphicFrameLocks noGrp="1"/>
          </p:cNvGraphicFramePr>
          <p:nvPr>
            <p:ph idx="1"/>
            <p:extLst>
              <p:ext uri="{D42A27DB-BD31-4B8C-83A1-F6EECF244321}">
                <p14:modId xmlns:p14="http://schemas.microsoft.com/office/powerpoint/2010/main" val="2057370360"/>
              </p:ext>
            </p:extLst>
          </p:nvPr>
        </p:nvGraphicFramePr>
        <p:xfrm>
          <a:off x="767828" y="2515817"/>
          <a:ext cx="10656344" cy="39851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868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rmAutofit fontScale="90000"/>
          </a:bodyPr>
          <a:lstStyle/>
          <a:p>
            <a:pPr algn="ctr"/>
            <a:r>
              <a:rPr lang="en-US" sz="8000" b="1" dirty="0"/>
              <a:t>Evidence</a:t>
            </a:r>
          </a:p>
        </p:txBody>
      </p:sp>
      <p:graphicFrame>
        <p:nvGraphicFramePr>
          <p:cNvPr id="6" name="Content Placeholder 5">
            <a:extLst>
              <a:ext uri="{FF2B5EF4-FFF2-40B4-BE49-F238E27FC236}">
                <a16:creationId xmlns:a16="http://schemas.microsoft.com/office/drawing/2014/main" id="{DFBD7EF5-0941-4963-95BE-21A6E24F52E9}"/>
              </a:ext>
            </a:extLst>
          </p:cNvPr>
          <p:cNvGraphicFramePr>
            <a:graphicFrameLocks noGrp="1"/>
          </p:cNvGraphicFramePr>
          <p:nvPr>
            <p:ph idx="1"/>
            <p:extLst>
              <p:ext uri="{D42A27DB-BD31-4B8C-83A1-F6EECF244321}">
                <p14:modId xmlns:p14="http://schemas.microsoft.com/office/powerpoint/2010/main" val="2376481661"/>
              </p:ext>
            </p:extLst>
          </p:nvPr>
        </p:nvGraphicFramePr>
        <p:xfrm>
          <a:off x="1683543" y="2803917"/>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023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rmAutofit fontScale="90000"/>
          </a:bodyPr>
          <a:lstStyle/>
          <a:p>
            <a:pPr algn="ctr"/>
            <a:r>
              <a:rPr lang="en-US" sz="8000" b="1" dirty="0"/>
              <a:t>Total Evidence</a:t>
            </a:r>
          </a:p>
        </p:txBody>
      </p:sp>
      <p:graphicFrame>
        <p:nvGraphicFramePr>
          <p:cNvPr id="6" name="Content Placeholder 5">
            <a:extLst>
              <a:ext uri="{FF2B5EF4-FFF2-40B4-BE49-F238E27FC236}">
                <a16:creationId xmlns:a16="http://schemas.microsoft.com/office/drawing/2014/main" id="{DD8D2D90-991E-484D-90D2-375A2253CBFE}"/>
              </a:ext>
            </a:extLst>
          </p:cNvPr>
          <p:cNvGraphicFramePr>
            <a:graphicFrameLocks noGrp="1"/>
          </p:cNvGraphicFramePr>
          <p:nvPr>
            <p:ph idx="1"/>
            <p:extLst>
              <p:ext uri="{D42A27DB-BD31-4B8C-83A1-F6EECF244321}">
                <p14:modId xmlns:p14="http://schemas.microsoft.com/office/powerpoint/2010/main" val="571333903"/>
              </p:ext>
            </p:extLst>
          </p:nvPr>
        </p:nvGraphicFramePr>
        <p:xfrm>
          <a:off x="1683543" y="2804607"/>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616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rmAutofit fontScale="90000"/>
          </a:bodyPr>
          <a:lstStyle/>
          <a:p>
            <a:pPr algn="ctr"/>
            <a:r>
              <a:rPr lang="en-US" sz="8000" b="1" dirty="0"/>
              <a:t>Detentions</a:t>
            </a:r>
          </a:p>
        </p:txBody>
      </p:sp>
      <p:graphicFrame>
        <p:nvGraphicFramePr>
          <p:cNvPr id="6" name="Content Placeholder 5">
            <a:extLst>
              <a:ext uri="{FF2B5EF4-FFF2-40B4-BE49-F238E27FC236}">
                <a16:creationId xmlns:a16="http://schemas.microsoft.com/office/drawing/2014/main" id="{9A84B091-57F1-488A-B036-686BF70A38DA}"/>
              </a:ext>
            </a:extLst>
          </p:cNvPr>
          <p:cNvGraphicFramePr>
            <a:graphicFrameLocks noGrp="1"/>
          </p:cNvGraphicFramePr>
          <p:nvPr>
            <p:ph idx="1"/>
            <p:extLst>
              <p:ext uri="{D42A27DB-BD31-4B8C-83A1-F6EECF244321}">
                <p14:modId xmlns:p14="http://schemas.microsoft.com/office/powerpoint/2010/main" val="370325066"/>
              </p:ext>
            </p:extLst>
          </p:nvPr>
        </p:nvGraphicFramePr>
        <p:xfrm>
          <a:off x="1683543" y="2703708"/>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49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rmAutofit fontScale="90000"/>
          </a:bodyPr>
          <a:lstStyle/>
          <a:p>
            <a:pPr algn="ctr"/>
            <a:r>
              <a:rPr lang="en-US" sz="8000" b="1" dirty="0"/>
              <a:t>Detentions</a:t>
            </a:r>
          </a:p>
        </p:txBody>
      </p:sp>
      <p:graphicFrame>
        <p:nvGraphicFramePr>
          <p:cNvPr id="6" name="Content Placeholder 5">
            <a:extLst>
              <a:ext uri="{FF2B5EF4-FFF2-40B4-BE49-F238E27FC236}">
                <a16:creationId xmlns:a16="http://schemas.microsoft.com/office/drawing/2014/main" id="{9A84B091-57F1-488A-B036-686BF70A38DA}"/>
              </a:ext>
            </a:extLst>
          </p:cNvPr>
          <p:cNvGraphicFramePr>
            <a:graphicFrameLocks noGrp="1"/>
          </p:cNvGraphicFramePr>
          <p:nvPr>
            <p:ph idx="1"/>
            <p:extLst>
              <p:ext uri="{D42A27DB-BD31-4B8C-83A1-F6EECF244321}">
                <p14:modId xmlns:p14="http://schemas.microsoft.com/office/powerpoint/2010/main" val="2226585054"/>
              </p:ext>
            </p:extLst>
          </p:nvPr>
        </p:nvGraphicFramePr>
        <p:xfrm>
          <a:off x="1683543" y="2741286"/>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877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32044</TotalTime>
  <Words>1285</Words>
  <Application>Microsoft Office PowerPoint</Application>
  <PresentationFormat>Widescreen</PresentationFormat>
  <Paragraphs>106</Paragraphs>
  <Slides>32</Slides>
  <Notes>0</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Tahoma</vt:lpstr>
      <vt:lpstr>Wingdings 3</vt:lpstr>
      <vt:lpstr>Ion Boardroom</vt:lpstr>
      <vt:lpstr>Sheriff’s Office Monthly Report March 2022</vt:lpstr>
      <vt:lpstr>Dispatch</vt:lpstr>
      <vt:lpstr>Victim Services</vt:lpstr>
      <vt:lpstr>Victim Services</vt:lpstr>
      <vt:lpstr>Victim Services</vt:lpstr>
      <vt:lpstr>Evidence</vt:lpstr>
      <vt:lpstr>Total Evidence</vt:lpstr>
      <vt:lpstr>Detentions</vt:lpstr>
      <vt:lpstr>Detentions</vt:lpstr>
      <vt:lpstr>Detentions  Average by year</vt:lpstr>
      <vt:lpstr>Detentions Arrests by Agency</vt:lpstr>
      <vt:lpstr>Detentions Notables:</vt:lpstr>
      <vt:lpstr>Detentions Notables:</vt:lpstr>
      <vt:lpstr>Detentions (Meals)</vt:lpstr>
      <vt:lpstr>Patrol</vt:lpstr>
      <vt:lpstr>Patrol</vt:lpstr>
      <vt:lpstr>Patrol  cont.</vt:lpstr>
      <vt:lpstr>Patrol  cont.</vt:lpstr>
      <vt:lpstr>Patrol   cont.</vt:lpstr>
      <vt:lpstr>Patrol   cont.</vt:lpstr>
      <vt:lpstr>Patrol Activity</vt:lpstr>
      <vt:lpstr>Monthly Revenue (March 2022)</vt:lpstr>
      <vt:lpstr>Concealed Weapons Permits</vt:lpstr>
      <vt:lpstr>Significant Events for March 2022</vt:lpstr>
      <vt:lpstr>Citizen Compliments:</vt:lpstr>
      <vt:lpstr>Sheriff’s Office Community Initiatives: </vt:lpstr>
      <vt:lpstr>Questions:</vt:lpstr>
      <vt:lpstr>Significant Events for December</vt:lpstr>
      <vt:lpstr>Citizen Compliments:</vt:lpstr>
      <vt:lpstr>Significant Events for December</vt:lpstr>
      <vt:lpstr>Significant Events for March 2022</vt:lpstr>
      <vt:lpstr>Detentions  Average by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Armstrong</dc:creator>
  <cp:lastModifiedBy>Cherokee Blake</cp:lastModifiedBy>
  <cp:revision>126</cp:revision>
  <cp:lastPrinted>2022-01-26T22:36:42Z</cp:lastPrinted>
  <dcterms:created xsi:type="dcterms:W3CDTF">2021-02-12T16:05:06Z</dcterms:created>
  <dcterms:modified xsi:type="dcterms:W3CDTF">2022-05-12T05:21:56Z</dcterms:modified>
</cp:coreProperties>
</file>